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</p:sldIdLst>
  <p:sldSz cy="5143500" cx="9144000"/>
  <p:notesSz cx="6858000" cy="9144000"/>
  <p:embeddedFontLst>
    <p:embeddedFont>
      <p:font typeface="Raleway"/>
      <p:regular r:id="rId59"/>
      <p:bold r:id="rId60"/>
      <p:italic r:id="rId61"/>
      <p:boldItalic r:id="rId62"/>
    </p:embeddedFont>
    <p:embeddedFont>
      <p:font typeface="Lato"/>
      <p:regular r:id="rId63"/>
      <p:bold r:id="rId64"/>
      <p:italic r:id="rId65"/>
      <p:boldItalic r:id="rId66"/>
    </p:embeddedFont>
    <p:embeddedFont>
      <p:font typeface="Lora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0" Type="http://schemas.openxmlformats.org/officeDocument/2006/relationships/font" Target="fonts/Lora-bold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Raleway-boldItalic.fntdata"/><Relationship Id="rId61" Type="http://schemas.openxmlformats.org/officeDocument/2006/relationships/font" Target="fonts/Raleway-italic.fntdata"/><Relationship Id="rId20" Type="http://schemas.openxmlformats.org/officeDocument/2006/relationships/slide" Target="slides/slide15.xml"/><Relationship Id="rId64" Type="http://schemas.openxmlformats.org/officeDocument/2006/relationships/font" Target="fonts/Lato-bold.fntdata"/><Relationship Id="rId63" Type="http://schemas.openxmlformats.org/officeDocument/2006/relationships/font" Target="fonts/Lato-regular.fntdata"/><Relationship Id="rId22" Type="http://schemas.openxmlformats.org/officeDocument/2006/relationships/slide" Target="slides/slide17.xml"/><Relationship Id="rId66" Type="http://schemas.openxmlformats.org/officeDocument/2006/relationships/font" Target="fonts/Lato-boldItalic.fntdata"/><Relationship Id="rId21" Type="http://schemas.openxmlformats.org/officeDocument/2006/relationships/slide" Target="slides/slide16.xml"/><Relationship Id="rId65" Type="http://schemas.openxmlformats.org/officeDocument/2006/relationships/font" Target="fonts/Lato-italic.fntdata"/><Relationship Id="rId24" Type="http://schemas.openxmlformats.org/officeDocument/2006/relationships/slide" Target="slides/slide19.xml"/><Relationship Id="rId68" Type="http://schemas.openxmlformats.org/officeDocument/2006/relationships/font" Target="fonts/Lora-bold.fntdata"/><Relationship Id="rId23" Type="http://schemas.openxmlformats.org/officeDocument/2006/relationships/slide" Target="slides/slide18.xml"/><Relationship Id="rId67" Type="http://schemas.openxmlformats.org/officeDocument/2006/relationships/font" Target="fonts/Lora-regular.fntdata"/><Relationship Id="rId60" Type="http://schemas.openxmlformats.org/officeDocument/2006/relationships/font" Target="fonts/Raleway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Lora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font" Target="fonts/Raleway-regular.fntdata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1eb5a9e09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1eb5a9e09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1eb5a9e0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1eb5a9e0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1e12d97f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1e12d97f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1f1c436a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1f1c436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1eb5a9e09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1eb5a9e09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1eb5a9e09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1eb5a9e09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1e12d97f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61e12d97f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1eb5a9e09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1eb5a9e09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2c938b5b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2c938b5b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61e12d97f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61e12d97f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1eb5a9e0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1eb5a9e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61eb5a9e09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61eb5a9e09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62c938b5b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62c938b5b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1e12d97f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61e12d97f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61eb5a9e09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61eb5a9e09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62c938b5b4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62c938b5b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61e12d97f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61e12d97f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61eb5a9e09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61eb5a9e09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61eb5a9e09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61eb5a9e09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61eb5a9e09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61eb5a9e09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62c938b5b4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62c938b5b4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1eb5a9e0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1eb5a9e0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61eb5a9e0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61eb5a9e0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61e12d97f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61e12d97f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61fbf3d2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61fbf3d2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1fbf3d2ac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1fbf3d2ac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61fbf3d2a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61fbf3d2a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61fbf3d2ac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61fbf3d2ac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61fbf3d2ac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61fbf3d2ac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61fbf3d2ac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61fbf3d2ac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61fbf3d2ac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61fbf3d2ac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61fbf3d2ac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61fbf3d2ac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1e12d97f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1e12d97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1fbf3d2ac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1fbf3d2ac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61fbf3d2ac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61fbf3d2ac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61fbf3d2ac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61fbf3d2ac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61fbf3d2ac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61fbf3d2ac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61e12d97f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61e12d97f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61fbf3d2ac_0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61fbf3d2ac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61fbf3d2ac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61fbf3d2ac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61fbf3d2ac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61fbf3d2ac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61fbf3d2ac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61fbf3d2ac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61eb5a9e0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61eb5a9e0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1eb5a9e0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1eb5a9e0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62c938b5b4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62c938b5b4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61fbf3d2ac_0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61fbf3d2ac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61fbf3d2ac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61fbf3d2ac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61fbf3d2ac_0_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61fbf3d2ac_0_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1eb5a9e09_0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1eb5a9e09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1eb5a9e09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1eb5a9e09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1eb5a9e0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1eb5a9e0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1eb5a9e09_0_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61eb5a9e09_0_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2.png"/><Relationship Id="rId6" Type="http://schemas.openxmlformats.org/officeDocument/2006/relationships/hyperlink" Target="https://www.goodfreephotos.com/albums/vector-images/wifi-connection-symbol-vector-file.png" TargetMode="External"/><Relationship Id="rId7" Type="http://schemas.openxmlformats.org/officeDocument/2006/relationships/hyperlink" Target="https://www.handymanhowto.com/wp-content/uploads/2016/12/Cat6-Ethernet-Jack-Punchdown-Wiring.jpg" TargetMode="External"/><Relationship Id="rId8" Type="http://schemas.openxmlformats.org/officeDocument/2006/relationships/hyperlink" Target="https://www.parts-express.com/Data/Default/Images/Catalog/Original/150-714_HR_0.jpg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icon-library.net/images/switch-icon-png/switch-icon-png-25.jpg" TargetMode="External"/><Relationship Id="rId4" Type="http://schemas.openxmlformats.org/officeDocument/2006/relationships/hyperlink" Target="https://www.lifewire.com/thmb/wSluszBhz3JJi_9DRVhXAP1PJ58=/768x0/filters:no_upscale():max_bytes(150000):strip_icc()/Qle3442-cu_10gbe_nic-5aee673cff1b780036491a47.jpg" TargetMode="External"/><Relationship Id="rId5" Type="http://schemas.openxmlformats.org/officeDocument/2006/relationships/hyperlink" Target="https://www.bluetooth.com/wp-content/uploads/2019/04/Bluetooth_FM_Color.png" TargetMode="External"/><Relationship Id="rId6" Type="http://schemas.openxmlformats.org/officeDocument/2006/relationships/image" Target="../media/image10.png"/><Relationship Id="rId7" Type="http://schemas.openxmlformats.org/officeDocument/2006/relationships/image" Target="../media/image15.png"/><Relationship Id="rId8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i.stack.imgur.com/mjLjP.png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coengoedegebure.com/content/images/2018/09/handshake.png" TargetMode="External"/><Relationship Id="rId4" Type="http://schemas.openxmlformats.org/officeDocument/2006/relationships/hyperlink" Target="https://upload.wikimedia.org/wikipedia/commons/0/0f/Fig2_UDPwork.jpg" TargetMode="External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cdn.vox-cdn.com/thumbor/AycIQrzQvrHuoZLJNa6LVYZ1zMA=/0x0:1280x720/1200x800/filters:focal(538x258:742x462)/cdn.vox-cdn.com/uploads/chorus_image/image/65311063/origin.0.jpg" TargetMode="External"/><Relationship Id="rId4" Type="http://schemas.openxmlformats.org/officeDocument/2006/relationships/hyperlink" Target="https://upload.wikimedia.org/wikipedia/commons/thumb/5/51/IMessage_logo.svg/1024px-IMessage_logo.svg.png" TargetMode="External"/><Relationship Id="rId5" Type="http://schemas.openxmlformats.org/officeDocument/2006/relationships/hyperlink" Target="https://regmedia.co.uk/2017/07/28/shutterstock_facebook3.jpg?x=442&amp;y=293&amp;crop=1" TargetMode="External"/><Relationship Id="rId6" Type="http://schemas.openxmlformats.org/officeDocument/2006/relationships/image" Target="../media/image4.png"/><Relationship Id="rId7" Type="http://schemas.openxmlformats.org/officeDocument/2006/relationships/image" Target="../media/image7.png"/><Relationship Id="rId8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Networking &amp; Firewalls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Cyrus Jian Bonyadi, PhD CMSC ‘21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(@pleoxconfusa)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22"/>
          <p:cNvGrpSpPr/>
          <p:nvPr/>
        </p:nvGrpSpPr>
        <p:grpSpPr>
          <a:xfrm>
            <a:off x="1088225" y="2812000"/>
            <a:ext cx="1735925" cy="1109100"/>
            <a:chOff x="1210875" y="2052000"/>
            <a:chExt cx="1735925" cy="1109100"/>
          </a:xfrm>
        </p:grpSpPr>
        <p:sp>
          <p:nvSpPr>
            <p:cNvPr id="197" name="Google Shape;197;p22"/>
            <p:cNvSpPr/>
            <p:nvPr/>
          </p:nvSpPr>
          <p:spPr>
            <a:xfrm>
              <a:off x="1210875" y="2175300"/>
              <a:ext cx="1125000" cy="7929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8" name="Google Shape;198;p22"/>
            <p:cNvCxnSpPr/>
            <p:nvPr/>
          </p:nvCxnSpPr>
          <p:spPr>
            <a:xfrm>
              <a:off x="1516125" y="3161100"/>
              <a:ext cx="5145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9" name="Google Shape;199;p22"/>
            <p:cNvCxnSpPr/>
            <p:nvPr/>
          </p:nvCxnSpPr>
          <p:spPr>
            <a:xfrm>
              <a:off x="1773375" y="2973600"/>
              <a:ext cx="0" cy="182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0" name="Google Shape;200;p22"/>
            <p:cNvSpPr/>
            <p:nvPr/>
          </p:nvSpPr>
          <p:spPr>
            <a:xfrm>
              <a:off x="2432300" y="2052000"/>
              <a:ext cx="514500" cy="11091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" name="Google Shape;201;p22"/>
          <p:cNvGrpSpPr/>
          <p:nvPr/>
        </p:nvGrpSpPr>
        <p:grpSpPr>
          <a:xfrm>
            <a:off x="6319825" y="2812000"/>
            <a:ext cx="1735925" cy="1109100"/>
            <a:chOff x="1210875" y="2052000"/>
            <a:chExt cx="1735925" cy="1109100"/>
          </a:xfrm>
        </p:grpSpPr>
        <p:sp>
          <p:nvSpPr>
            <p:cNvPr id="202" name="Google Shape;202;p22"/>
            <p:cNvSpPr/>
            <p:nvPr/>
          </p:nvSpPr>
          <p:spPr>
            <a:xfrm>
              <a:off x="1210875" y="2175300"/>
              <a:ext cx="1125000" cy="7929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3" name="Google Shape;203;p22"/>
            <p:cNvCxnSpPr/>
            <p:nvPr/>
          </p:nvCxnSpPr>
          <p:spPr>
            <a:xfrm>
              <a:off x="1516125" y="3161100"/>
              <a:ext cx="5145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4" name="Google Shape;204;p22"/>
            <p:cNvCxnSpPr/>
            <p:nvPr/>
          </p:nvCxnSpPr>
          <p:spPr>
            <a:xfrm>
              <a:off x="1773375" y="2973600"/>
              <a:ext cx="0" cy="182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05" name="Google Shape;205;p22"/>
            <p:cNvSpPr/>
            <p:nvPr/>
          </p:nvSpPr>
          <p:spPr>
            <a:xfrm>
              <a:off x="2432300" y="2052000"/>
              <a:ext cx="514500" cy="11091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" name="Google Shape;206;p22"/>
          <p:cNvSpPr/>
          <p:nvPr/>
        </p:nvSpPr>
        <p:spPr>
          <a:xfrm>
            <a:off x="3902288" y="29111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7" name="Google Shape;207;p22"/>
          <p:cNvCxnSpPr>
            <a:endCxn id="206" idx="2"/>
          </p:cNvCxnSpPr>
          <p:nvPr/>
        </p:nvCxnSpPr>
        <p:spPr>
          <a:xfrm flipH="1" rot="10800000">
            <a:off x="3525442" y="3366549"/>
            <a:ext cx="381000" cy="182400"/>
          </a:xfrm>
          <a:prstGeom prst="curvedConnector3">
            <a:avLst>
              <a:gd fmla="val 3936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22"/>
          <p:cNvCxnSpPr>
            <a:stCxn id="205" idx="0"/>
            <a:endCxn id="206" idx="0"/>
          </p:cNvCxnSpPr>
          <p:nvPr/>
        </p:nvCxnSpPr>
        <p:spPr>
          <a:xfrm rot="5400000">
            <a:off x="6242400" y="1810300"/>
            <a:ext cx="554400" cy="2557800"/>
          </a:xfrm>
          <a:prstGeom prst="curvedConnector4">
            <a:avLst>
              <a:gd fmla="val -42952" name="adj1"/>
              <a:gd fmla="val 6777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22"/>
          <p:cNvCxnSpPr/>
          <p:nvPr/>
        </p:nvCxnSpPr>
        <p:spPr>
          <a:xfrm>
            <a:off x="2566900" y="3921100"/>
            <a:ext cx="411900" cy="238500"/>
          </a:xfrm>
          <a:prstGeom prst="curvedConnector3">
            <a:avLst>
              <a:gd fmla="val 2718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2"/>
          <p:cNvSpPr/>
          <p:nvPr/>
        </p:nvSpPr>
        <p:spPr>
          <a:xfrm>
            <a:off x="2978813" y="4095200"/>
            <a:ext cx="107136" cy="150012"/>
          </a:xfrm>
          <a:prstGeom prst="irregularSeal1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3418313" y="3476075"/>
            <a:ext cx="107136" cy="150012"/>
          </a:xfrm>
          <a:prstGeom prst="irregularSeal1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2"/>
          <p:cNvSpPr txBox="1"/>
          <p:nvPr>
            <p:ph type="title"/>
          </p:nvPr>
        </p:nvSpPr>
        <p:spPr>
          <a:xfrm>
            <a:off x="313500" y="416135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Problem: Confidentiality and Integrity without Availability</a:t>
            </a:r>
            <a:endParaRPr sz="1800"/>
          </a:p>
        </p:txBody>
      </p:sp>
      <p:sp>
        <p:nvSpPr>
          <p:cNvPr id="213" name="Google Shape;213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Example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Fundamentals</a:t>
            </a:r>
            <a:endParaRPr/>
          </a:p>
        </p:txBody>
      </p:sp>
      <p:sp>
        <p:nvSpPr>
          <p:cNvPr id="224" name="Google Shape;224;p24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5" name="Google Shape;225;p24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6" name="Google Shape;226;p24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7" name="Google Shape;227;p24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8" name="Google Shape;228;p24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9" name="Google Shape;229;p24"/>
          <p:cNvSpPr/>
          <p:nvPr/>
        </p:nvSpPr>
        <p:spPr>
          <a:xfrm>
            <a:off x="5048200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0" name="Google Shape;230;p24"/>
          <p:cNvSpPr/>
          <p:nvPr/>
        </p:nvSpPr>
        <p:spPr>
          <a:xfrm>
            <a:off x="5048200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1" name="Google Shape;231;p24"/>
          <p:cNvSpPr/>
          <p:nvPr/>
        </p:nvSpPr>
        <p:spPr>
          <a:xfrm>
            <a:off x="5048200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2" name="Google Shape;232;p24"/>
          <p:cNvSpPr/>
          <p:nvPr/>
        </p:nvSpPr>
        <p:spPr>
          <a:xfrm>
            <a:off x="5048200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3" name="Google Shape;233;p24"/>
          <p:cNvSpPr/>
          <p:nvPr/>
        </p:nvSpPr>
        <p:spPr>
          <a:xfrm>
            <a:off x="5048200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Session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4" name="Google Shape;234;p24"/>
          <p:cNvSpPr/>
          <p:nvPr/>
        </p:nvSpPr>
        <p:spPr>
          <a:xfrm>
            <a:off x="5048200" y="15335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Presentation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5" name="Google Shape;235;p24"/>
          <p:cNvSpPr/>
          <p:nvPr/>
        </p:nvSpPr>
        <p:spPr>
          <a:xfrm>
            <a:off x="5048200" y="9983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6" name="Google Shape;236;p24"/>
          <p:cNvSpPr txBox="1"/>
          <p:nvPr/>
        </p:nvSpPr>
        <p:spPr>
          <a:xfrm>
            <a:off x="492925" y="4747025"/>
            <a:ext cx="361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5 Layer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7" name="Google Shape;237;p24"/>
          <p:cNvSpPr txBox="1"/>
          <p:nvPr/>
        </p:nvSpPr>
        <p:spPr>
          <a:xfrm>
            <a:off x="5048200" y="4744775"/>
            <a:ext cx="361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OSI Model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Fundamentals</a:t>
            </a:r>
            <a:endParaRPr/>
          </a:p>
        </p:txBody>
      </p:sp>
      <p:sp>
        <p:nvSpPr>
          <p:cNvPr id="243" name="Google Shape;243;p25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4" name="Google Shape;244;p25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5" name="Google Shape;245;p25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6" name="Google Shape;246;p25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7" name="Google Shape;247;p25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8" name="Google Shape;248;p25"/>
          <p:cNvSpPr/>
          <p:nvPr/>
        </p:nvSpPr>
        <p:spPr>
          <a:xfrm>
            <a:off x="5048200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9" name="Google Shape;249;p25"/>
          <p:cNvSpPr/>
          <p:nvPr/>
        </p:nvSpPr>
        <p:spPr>
          <a:xfrm>
            <a:off x="5048200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0" name="Google Shape;250;p25"/>
          <p:cNvSpPr/>
          <p:nvPr/>
        </p:nvSpPr>
        <p:spPr>
          <a:xfrm>
            <a:off x="5048200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1" name="Google Shape;251;p25"/>
          <p:cNvSpPr/>
          <p:nvPr/>
        </p:nvSpPr>
        <p:spPr>
          <a:xfrm>
            <a:off x="5048200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2" name="Google Shape;252;p25"/>
          <p:cNvSpPr/>
          <p:nvPr/>
        </p:nvSpPr>
        <p:spPr>
          <a:xfrm>
            <a:off x="5048200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Session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3" name="Google Shape;253;p25"/>
          <p:cNvSpPr/>
          <p:nvPr/>
        </p:nvSpPr>
        <p:spPr>
          <a:xfrm>
            <a:off x="5048200" y="15335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Presentation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4" name="Google Shape;254;p25"/>
          <p:cNvSpPr/>
          <p:nvPr/>
        </p:nvSpPr>
        <p:spPr>
          <a:xfrm>
            <a:off x="5048200" y="9983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5" name="Google Shape;255;p25"/>
          <p:cNvSpPr txBox="1"/>
          <p:nvPr/>
        </p:nvSpPr>
        <p:spPr>
          <a:xfrm>
            <a:off x="492925" y="4747025"/>
            <a:ext cx="361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5 Layer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5"/>
          <p:cNvSpPr txBox="1"/>
          <p:nvPr/>
        </p:nvSpPr>
        <p:spPr>
          <a:xfrm>
            <a:off x="5048200" y="4744775"/>
            <a:ext cx="361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OSI Model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7" name="Google Shape;257;p25"/>
          <p:cNvCxnSpPr>
            <a:stCxn id="247" idx="3"/>
            <a:endCxn id="254" idx="1"/>
          </p:cNvCxnSpPr>
          <p:nvPr/>
        </p:nvCxnSpPr>
        <p:spPr>
          <a:xfrm flipH="1" rot="10800000">
            <a:off x="4119875" y="1265975"/>
            <a:ext cx="928200" cy="107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25"/>
          <p:cNvCxnSpPr>
            <a:stCxn id="247" idx="3"/>
            <a:endCxn id="252" idx="1"/>
          </p:cNvCxnSpPr>
          <p:nvPr/>
        </p:nvCxnSpPr>
        <p:spPr>
          <a:xfrm>
            <a:off x="4119875" y="2336375"/>
            <a:ext cx="92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25"/>
          <p:cNvCxnSpPr>
            <a:endCxn id="253" idx="1"/>
          </p:cNvCxnSpPr>
          <p:nvPr/>
        </p:nvCxnSpPr>
        <p:spPr>
          <a:xfrm flipH="1" rot="10800000">
            <a:off x="4120000" y="1801175"/>
            <a:ext cx="928200" cy="53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Fundamentals</a:t>
            </a:r>
            <a:endParaRPr/>
          </a:p>
        </p:txBody>
      </p:sp>
      <p:sp>
        <p:nvSpPr>
          <p:cNvPr id="265" name="Google Shape;265;p26"/>
          <p:cNvSpPr/>
          <p:nvPr/>
        </p:nvSpPr>
        <p:spPr>
          <a:xfrm>
            <a:off x="5048200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6" name="Google Shape;266;p26"/>
          <p:cNvSpPr/>
          <p:nvPr/>
        </p:nvSpPr>
        <p:spPr>
          <a:xfrm>
            <a:off x="5048200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7" name="Google Shape;267;p26"/>
          <p:cNvSpPr/>
          <p:nvPr/>
        </p:nvSpPr>
        <p:spPr>
          <a:xfrm>
            <a:off x="5048200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8" name="Google Shape;268;p26"/>
          <p:cNvSpPr/>
          <p:nvPr/>
        </p:nvSpPr>
        <p:spPr>
          <a:xfrm>
            <a:off x="5048200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9" name="Google Shape;269;p26"/>
          <p:cNvSpPr/>
          <p:nvPr/>
        </p:nvSpPr>
        <p:spPr>
          <a:xfrm>
            <a:off x="5048200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Session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0" name="Google Shape;270;p26"/>
          <p:cNvSpPr/>
          <p:nvPr/>
        </p:nvSpPr>
        <p:spPr>
          <a:xfrm>
            <a:off x="5048200" y="15335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Presentation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1" name="Google Shape;271;p26"/>
          <p:cNvSpPr/>
          <p:nvPr/>
        </p:nvSpPr>
        <p:spPr>
          <a:xfrm>
            <a:off x="5048200" y="9983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2" name="Google Shape;272;p26"/>
          <p:cNvSpPr txBox="1"/>
          <p:nvPr/>
        </p:nvSpPr>
        <p:spPr>
          <a:xfrm>
            <a:off x="5048200" y="4744775"/>
            <a:ext cx="361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OSI Model - Official model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Fundamentals</a:t>
            </a:r>
            <a:endParaRPr/>
          </a:p>
        </p:txBody>
      </p:sp>
      <p:sp>
        <p:nvSpPr>
          <p:cNvPr id="278" name="Google Shape;278;p27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0" name="Google Shape;280;p27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3" name="Google Shape;283;p27"/>
          <p:cNvSpPr txBox="1"/>
          <p:nvPr/>
        </p:nvSpPr>
        <p:spPr>
          <a:xfrm>
            <a:off x="492925" y="4747025"/>
            <a:ext cx="361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5 Layer - Easier to teach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</a:t>
            </a:r>
            <a:endParaRPr/>
          </a:p>
        </p:txBody>
      </p:sp>
      <p:sp>
        <p:nvSpPr>
          <p:cNvPr id="289" name="Google Shape;289;p28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0" name="Google Shape;290;p28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1" name="Google Shape;291;p28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2" name="Google Shape;292;p28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3" name="Google Shape;293;p28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4" name="Google Shape;294;p28"/>
          <p:cNvSpPr txBox="1"/>
          <p:nvPr/>
        </p:nvSpPr>
        <p:spPr>
          <a:xfrm>
            <a:off x="4725600" y="2068775"/>
            <a:ext cx="39219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 hard link between machines.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5" name="Google Shape;295;p28"/>
          <p:cNvSpPr/>
          <p:nvPr/>
        </p:nvSpPr>
        <p:spPr>
          <a:xfrm>
            <a:off x="4363038" y="3979850"/>
            <a:ext cx="1125000" cy="792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6" name="Google Shape;296;p28"/>
          <p:cNvCxnSpPr/>
          <p:nvPr/>
        </p:nvCxnSpPr>
        <p:spPr>
          <a:xfrm>
            <a:off x="4668288" y="496565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28"/>
          <p:cNvCxnSpPr/>
          <p:nvPr/>
        </p:nvCxnSpPr>
        <p:spPr>
          <a:xfrm>
            <a:off x="4925538" y="477815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8" name="Google Shape;298;p28"/>
          <p:cNvSpPr/>
          <p:nvPr/>
        </p:nvSpPr>
        <p:spPr>
          <a:xfrm>
            <a:off x="5505750" y="385655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8"/>
          <p:cNvSpPr/>
          <p:nvPr/>
        </p:nvSpPr>
        <p:spPr>
          <a:xfrm>
            <a:off x="7193750" y="3979850"/>
            <a:ext cx="1125000" cy="792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0" name="Google Shape;300;p28"/>
          <p:cNvCxnSpPr/>
          <p:nvPr/>
        </p:nvCxnSpPr>
        <p:spPr>
          <a:xfrm>
            <a:off x="7499000" y="496565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28"/>
          <p:cNvCxnSpPr/>
          <p:nvPr/>
        </p:nvCxnSpPr>
        <p:spPr>
          <a:xfrm>
            <a:off x="7756250" y="477815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2" name="Google Shape;302;p28"/>
          <p:cNvSpPr/>
          <p:nvPr/>
        </p:nvSpPr>
        <p:spPr>
          <a:xfrm>
            <a:off x="8318750" y="385655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8"/>
          <p:cNvSpPr/>
          <p:nvPr/>
        </p:nvSpPr>
        <p:spPr>
          <a:xfrm>
            <a:off x="4495613" y="2717188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8"/>
          <p:cNvSpPr/>
          <p:nvPr/>
        </p:nvSpPr>
        <p:spPr>
          <a:xfrm>
            <a:off x="6210763" y="2788475"/>
            <a:ext cx="696525" cy="7683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8"/>
          <p:cNvSpPr/>
          <p:nvPr/>
        </p:nvSpPr>
        <p:spPr>
          <a:xfrm>
            <a:off x="6263413" y="4212800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6" name="Google Shape;306;p28"/>
          <p:cNvCxnSpPr>
            <a:stCxn id="304" idx="3"/>
            <a:endCxn id="305" idx="1"/>
          </p:cNvCxnSpPr>
          <p:nvPr/>
        </p:nvCxnSpPr>
        <p:spPr>
          <a:xfrm flipH="1">
            <a:off x="6556925" y="3556775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28"/>
          <p:cNvCxnSpPr>
            <a:stCxn id="298" idx="2"/>
            <a:endCxn id="305" idx="3"/>
          </p:cNvCxnSpPr>
          <p:nvPr/>
        </p:nvCxnSpPr>
        <p:spPr>
          <a:xfrm rot="-5400000">
            <a:off x="5981850" y="4390700"/>
            <a:ext cx="356100" cy="793800"/>
          </a:xfrm>
          <a:prstGeom prst="curvedConnector3">
            <a:avLst>
              <a:gd fmla="val -34870" name="adj1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28"/>
          <p:cNvCxnSpPr>
            <a:stCxn id="302" idx="0"/>
            <a:endCxn id="305" idx="4"/>
          </p:cNvCxnSpPr>
          <p:nvPr/>
        </p:nvCxnSpPr>
        <p:spPr>
          <a:xfrm rot="5400000">
            <a:off x="7411100" y="3295850"/>
            <a:ext cx="604200" cy="1725600"/>
          </a:xfrm>
          <a:prstGeom prst="curvedConnector4">
            <a:avLst>
              <a:gd fmla="val -39412" name="adj1"/>
              <a:gd fmla="val 54582" name="adj2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28"/>
          <p:cNvCxnSpPr>
            <a:stCxn id="304" idx="2"/>
            <a:endCxn id="303" idx="0"/>
          </p:cNvCxnSpPr>
          <p:nvPr/>
        </p:nvCxnSpPr>
        <p:spPr>
          <a:xfrm rot="10800000">
            <a:off x="5833963" y="3172625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" name="Google Shape;310;p28"/>
          <p:cNvSpPr/>
          <p:nvPr/>
        </p:nvSpPr>
        <p:spPr>
          <a:xfrm>
            <a:off x="8441750" y="380585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8"/>
          <p:cNvSpPr/>
          <p:nvPr/>
        </p:nvSpPr>
        <p:spPr>
          <a:xfrm>
            <a:off x="5628750" y="491735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8"/>
          <p:cNvSpPr/>
          <p:nvPr/>
        </p:nvSpPr>
        <p:spPr>
          <a:xfrm>
            <a:off x="6424788" y="350100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</a:t>
            </a:r>
            <a:endParaRPr/>
          </a:p>
        </p:txBody>
      </p:sp>
      <p:sp>
        <p:nvSpPr>
          <p:cNvPr id="318" name="Google Shape;318;p29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9" name="Google Shape;319;p29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0" name="Google Shape;320;p29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1" name="Google Shape;321;p29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2" name="Google Shape;322;p29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23" name="Google Shape;32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5175" y="1929513"/>
            <a:ext cx="1514174" cy="184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8200" y="1152375"/>
            <a:ext cx="2097899" cy="1494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8200" y="2646875"/>
            <a:ext cx="2097900" cy="2097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9"/>
          <p:cNvSpPr txBox="1"/>
          <p:nvPr/>
        </p:nvSpPr>
        <p:spPr>
          <a:xfrm>
            <a:off x="1800" y="4744775"/>
            <a:ext cx="91440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6"/>
              </a:rPr>
              <a:t>https://www.goodfreephotos.com/albums/vector-images/wifi-connection-symbol-vector-file.png</a:t>
            </a:r>
            <a:endParaRPr sz="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7"/>
              </a:rPr>
              <a:t>https://www.handymanhowto.com/wp-content/uploads/2016/12/Cat6-Ethernet-Jack-Punchdown-Wiring.jpg</a:t>
            </a:r>
            <a:endParaRPr sz="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8"/>
              </a:rPr>
              <a:t>https://www.parts-express.com/Data/Default/Images/Catalog/Original/150-714_HR_0.jpg</a:t>
            </a:r>
            <a:endParaRPr sz="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</a:t>
            </a:r>
            <a:endParaRPr/>
          </a:p>
        </p:txBody>
      </p:sp>
      <p:sp>
        <p:nvSpPr>
          <p:cNvPr id="332" name="Google Shape;332;p30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3" name="Google Shape;333;p30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4" name="Google Shape;334;p30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5" name="Google Shape;335;p30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6" name="Google Shape;336;p30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7" name="Google Shape;337;p30"/>
          <p:cNvSpPr txBox="1"/>
          <p:nvPr/>
        </p:nvSpPr>
        <p:spPr>
          <a:xfrm>
            <a:off x="4725600" y="2068775"/>
            <a:ext cx="3921900" cy="26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How do we secure this?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Wired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Disconnect it.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Fiber instead of ethernet.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Wireless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WPA3 (WPA2 KRACK)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Appropriate zoning 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	Other ideas?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Link</a:t>
            </a:r>
            <a:endParaRPr/>
          </a:p>
        </p:txBody>
      </p:sp>
      <p:sp>
        <p:nvSpPr>
          <p:cNvPr id="343" name="Google Shape;343;p31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4" name="Google Shape;344;p31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5" name="Google Shape;345;p31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6" name="Google Shape;346;p31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7" name="Google Shape;347;p31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8" name="Google Shape;348;p31"/>
          <p:cNvSpPr txBox="1"/>
          <p:nvPr/>
        </p:nvSpPr>
        <p:spPr>
          <a:xfrm>
            <a:off x="4725600" y="2068775"/>
            <a:ext cx="39219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 physical identity of devices.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Example: 01:34:67:9A:CD:F0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9" name="Google Shape;349;p31"/>
          <p:cNvSpPr/>
          <p:nvPr/>
        </p:nvSpPr>
        <p:spPr>
          <a:xfrm>
            <a:off x="4363038" y="3979850"/>
            <a:ext cx="1125000" cy="792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0" name="Google Shape;350;p31"/>
          <p:cNvCxnSpPr/>
          <p:nvPr/>
        </p:nvCxnSpPr>
        <p:spPr>
          <a:xfrm>
            <a:off x="4668288" y="496565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31"/>
          <p:cNvCxnSpPr/>
          <p:nvPr/>
        </p:nvCxnSpPr>
        <p:spPr>
          <a:xfrm>
            <a:off x="4925538" y="477815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2" name="Google Shape;352;p31"/>
          <p:cNvSpPr/>
          <p:nvPr/>
        </p:nvSpPr>
        <p:spPr>
          <a:xfrm>
            <a:off x="5505750" y="385655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1"/>
          <p:cNvSpPr/>
          <p:nvPr/>
        </p:nvSpPr>
        <p:spPr>
          <a:xfrm>
            <a:off x="7193750" y="3979850"/>
            <a:ext cx="1125000" cy="792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4" name="Google Shape;354;p31"/>
          <p:cNvCxnSpPr/>
          <p:nvPr/>
        </p:nvCxnSpPr>
        <p:spPr>
          <a:xfrm>
            <a:off x="7499000" y="496565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31"/>
          <p:cNvCxnSpPr/>
          <p:nvPr/>
        </p:nvCxnSpPr>
        <p:spPr>
          <a:xfrm>
            <a:off x="7756250" y="477815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6" name="Google Shape;356;p31"/>
          <p:cNvSpPr/>
          <p:nvPr/>
        </p:nvSpPr>
        <p:spPr>
          <a:xfrm>
            <a:off x="8318750" y="385655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1"/>
          <p:cNvSpPr/>
          <p:nvPr/>
        </p:nvSpPr>
        <p:spPr>
          <a:xfrm>
            <a:off x="4495613" y="2717188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1"/>
          <p:cNvSpPr/>
          <p:nvPr/>
        </p:nvSpPr>
        <p:spPr>
          <a:xfrm>
            <a:off x="6210763" y="2788475"/>
            <a:ext cx="696525" cy="7683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1"/>
          <p:cNvSpPr/>
          <p:nvPr/>
        </p:nvSpPr>
        <p:spPr>
          <a:xfrm>
            <a:off x="6263413" y="4212800"/>
            <a:ext cx="686100" cy="396600"/>
          </a:xfrm>
          <a:prstGeom prst="cube">
            <a:avLst>
              <a:gd fmla="val 25000" name="adj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0" name="Google Shape;360;p31"/>
          <p:cNvCxnSpPr>
            <a:stCxn id="358" idx="3"/>
            <a:endCxn id="359" idx="1"/>
          </p:cNvCxnSpPr>
          <p:nvPr/>
        </p:nvCxnSpPr>
        <p:spPr>
          <a:xfrm flipH="1">
            <a:off x="6556925" y="3556775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31"/>
          <p:cNvCxnSpPr>
            <a:stCxn id="352" idx="2"/>
            <a:endCxn id="359" idx="3"/>
          </p:cNvCxnSpPr>
          <p:nvPr/>
        </p:nvCxnSpPr>
        <p:spPr>
          <a:xfrm rot="-5400000">
            <a:off x="5981850" y="4390700"/>
            <a:ext cx="356100" cy="793800"/>
          </a:xfrm>
          <a:prstGeom prst="curvedConnector3">
            <a:avLst>
              <a:gd fmla="val -37879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31"/>
          <p:cNvCxnSpPr>
            <a:stCxn id="356" idx="0"/>
            <a:endCxn id="359" idx="4"/>
          </p:cNvCxnSpPr>
          <p:nvPr/>
        </p:nvCxnSpPr>
        <p:spPr>
          <a:xfrm rot="5400000">
            <a:off x="7411100" y="3295850"/>
            <a:ext cx="604200" cy="1725600"/>
          </a:xfrm>
          <a:prstGeom prst="curvedConnector4">
            <a:avLst>
              <a:gd fmla="val -39412" name="adj1"/>
              <a:gd fmla="val 54582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31"/>
          <p:cNvCxnSpPr>
            <a:stCxn id="358" idx="2"/>
            <a:endCxn id="357" idx="0"/>
          </p:cNvCxnSpPr>
          <p:nvPr/>
        </p:nvCxnSpPr>
        <p:spPr>
          <a:xfrm rot="10800000">
            <a:off x="5833963" y="3172625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4" name="Google Shape;364;p31"/>
          <p:cNvSpPr/>
          <p:nvPr/>
        </p:nvSpPr>
        <p:spPr>
          <a:xfrm>
            <a:off x="8441750" y="3805850"/>
            <a:ext cx="268500" cy="96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1"/>
          <p:cNvSpPr/>
          <p:nvPr/>
        </p:nvSpPr>
        <p:spPr>
          <a:xfrm>
            <a:off x="5628750" y="4917350"/>
            <a:ext cx="268500" cy="96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1"/>
          <p:cNvSpPr/>
          <p:nvPr/>
        </p:nvSpPr>
        <p:spPr>
          <a:xfrm>
            <a:off x="6424788" y="3501000"/>
            <a:ext cx="268500" cy="96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8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Background Information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CIA Triad</a:t>
            </a:r>
            <a:r>
              <a:rPr lang="en"/>
              <a:t>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Preliminary Example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Networks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OSI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5 Layer Model, explained</a:t>
            </a:r>
            <a:endParaRPr sz="13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Tools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Network Security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Least Privilege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Firewalls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Lab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Linux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Windows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Link</a:t>
            </a:r>
            <a:endParaRPr/>
          </a:p>
        </p:txBody>
      </p:sp>
      <p:sp>
        <p:nvSpPr>
          <p:cNvPr id="372" name="Google Shape;372;p32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3" name="Google Shape;373;p32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4" name="Google Shape;374;p32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5" name="Google Shape;375;p32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6" name="Google Shape;376;p32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7" name="Google Shape;377;p32"/>
          <p:cNvSpPr txBox="1"/>
          <p:nvPr/>
        </p:nvSpPr>
        <p:spPr>
          <a:xfrm>
            <a:off x="1800" y="4744775"/>
            <a:ext cx="91440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3"/>
              </a:rPr>
              <a:t>https://icon-library.net/images/switch-icon-png/switch-icon-png-25.jpg</a:t>
            </a:r>
            <a:endParaRPr sz="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4"/>
              </a:rPr>
              <a:t>https://www.lifewire.com/thmb/wSluszBhz3JJi_9DRVhXAP1PJ58=/768x0/filters:no_upscale():max_bytes(150000):strip_icc()/Qle3442-cu_10gbe_nic-5aee673cff1b780036491a47.jpg</a:t>
            </a:r>
            <a:endParaRPr sz="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5"/>
              </a:rPr>
              <a:t>https://www.bluetooth.com/wp-content/uploads/2019/04/Bluetooth_FM_Color.png</a:t>
            </a:r>
            <a:r>
              <a:rPr lang="en" sz="600"/>
              <a:t> </a:t>
            </a:r>
            <a:endParaRPr sz="600"/>
          </a:p>
        </p:txBody>
      </p:sp>
      <p:pic>
        <p:nvPicPr>
          <p:cNvPr id="378" name="Google Shape;378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9625" y="3237200"/>
            <a:ext cx="2832174" cy="136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07750" y="1853839"/>
            <a:ext cx="2075274" cy="1237576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2"/>
          <p:cNvSpPr txBox="1"/>
          <p:nvPr/>
        </p:nvSpPr>
        <p:spPr>
          <a:xfrm>
            <a:off x="4485375" y="1410175"/>
            <a:ext cx="29898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ora"/>
                <a:ea typeface="Lora"/>
                <a:cs typeface="Lora"/>
                <a:sym typeface="Lora"/>
              </a:rPr>
              <a:t>00:82:05:9A:D3:BD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381" name="Google Shape;381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70900" y="1857738"/>
            <a:ext cx="957275" cy="95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Link</a:t>
            </a:r>
            <a:endParaRPr/>
          </a:p>
        </p:txBody>
      </p:sp>
      <p:sp>
        <p:nvSpPr>
          <p:cNvPr id="387" name="Google Shape;387;p33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8" name="Google Shape;388;p33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9" name="Google Shape;389;p33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0" name="Google Shape;390;p33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1" name="Google Shape;391;p33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2" name="Google Shape;392;p33"/>
          <p:cNvSpPr txBox="1"/>
          <p:nvPr/>
        </p:nvSpPr>
        <p:spPr>
          <a:xfrm>
            <a:off x="4725600" y="2068775"/>
            <a:ext cx="3921900" cy="26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How do we secure this?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What can be done: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Encryption (VLANs)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Flood prevention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What cannot be solved: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Spoofing can be detected but not resolved.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	Others ideas?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</a:t>
            </a:r>
            <a:endParaRPr/>
          </a:p>
        </p:txBody>
      </p:sp>
      <p:sp>
        <p:nvSpPr>
          <p:cNvPr id="398" name="Google Shape;398;p34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9" name="Google Shape;399;p34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0" name="Google Shape;400;p34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1" name="Google Shape;401;p34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2" name="Google Shape;402;p34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3" name="Google Shape;403;p34"/>
          <p:cNvSpPr txBox="1"/>
          <p:nvPr/>
        </p:nvSpPr>
        <p:spPr>
          <a:xfrm>
            <a:off x="4725600" y="2068775"/>
            <a:ext cx="39219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 identity within a network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 identity between networks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4" name="Google Shape;404;p34"/>
          <p:cNvSpPr/>
          <p:nvPr/>
        </p:nvSpPr>
        <p:spPr>
          <a:xfrm>
            <a:off x="4363038" y="3979850"/>
            <a:ext cx="1125000" cy="792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5" name="Google Shape;405;p34"/>
          <p:cNvCxnSpPr/>
          <p:nvPr/>
        </p:nvCxnSpPr>
        <p:spPr>
          <a:xfrm>
            <a:off x="4668288" y="496565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" name="Google Shape;406;p34"/>
          <p:cNvCxnSpPr/>
          <p:nvPr/>
        </p:nvCxnSpPr>
        <p:spPr>
          <a:xfrm>
            <a:off x="4925538" y="477815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7" name="Google Shape;407;p34"/>
          <p:cNvSpPr/>
          <p:nvPr/>
        </p:nvSpPr>
        <p:spPr>
          <a:xfrm>
            <a:off x="5505750" y="3856550"/>
            <a:ext cx="514500" cy="11091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4"/>
          <p:cNvSpPr/>
          <p:nvPr/>
        </p:nvSpPr>
        <p:spPr>
          <a:xfrm>
            <a:off x="7193750" y="3979850"/>
            <a:ext cx="1125000" cy="792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9" name="Google Shape;409;p34"/>
          <p:cNvCxnSpPr/>
          <p:nvPr/>
        </p:nvCxnSpPr>
        <p:spPr>
          <a:xfrm>
            <a:off x="7499000" y="496565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34"/>
          <p:cNvCxnSpPr/>
          <p:nvPr/>
        </p:nvCxnSpPr>
        <p:spPr>
          <a:xfrm>
            <a:off x="7756250" y="477815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1" name="Google Shape;411;p34"/>
          <p:cNvSpPr/>
          <p:nvPr/>
        </p:nvSpPr>
        <p:spPr>
          <a:xfrm>
            <a:off x="8318750" y="3856550"/>
            <a:ext cx="514500" cy="11091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4"/>
          <p:cNvSpPr/>
          <p:nvPr/>
        </p:nvSpPr>
        <p:spPr>
          <a:xfrm>
            <a:off x="4495613" y="2717188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4"/>
          <p:cNvSpPr/>
          <p:nvPr/>
        </p:nvSpPr>
        <p:spPr>
          <a:xfrm>
            <a:off x="6210763" y="2788475"/>
            <a:ext cx="696525" cy="768300"/>
          </a:xfrm>
          <a:prstGeom prst="flowChartMagneticDisk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4"/>
          <p:cNvSpPr/>
          <p:nvPr/>
        </p:nvSpPr>
        <p:spPr>
          <a:xfrm>
            <a:off x="6263413" y="4212800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5" name="Google Shape;415;p34"/>
          <p:cNvCxnSpPr>
            <a:stCxn id="413" idx="3"/>
            <a:endCxn id="414" idx="1"/>
          </p:cNvCxnSpPr>
          <p:nvPr/>
        </p:nvCxnSpPr>
        <p:spPr>
          <a:xfrm flipH="1">
            <a:off x="6556925" y="3556775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34"/>
          <p:cNvCxnSpPr>
            <a:stCxn id="407" idx="2"/>
            <a:endCxn id="414" idx="3"/>
          </p:cNvCxnSpPr>
          <p:nvPr/>
        </p:nvCxnSpPr>
        <p:spPr>
          <a:xfrm rot="-5400000">
            <a:off x="5981850" y="4390700"/>
            <a:ext cx="356100" cy="793800"/>
          </a:xfrm>
          <a:prstGeom prst="curvedConnector3">
            <a:avLst>
              <a:gd fmla="val -34870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" name="Google Shape;417;p34"/>
          <p:cNvCxnSpPr>
            <a:stCxn id="411" idx="0"/>
            <a:endCxn id="414" idx="4"/>
          </p:cNvCxnSpPr>
          <p:nvPr/>
        </p:nvCxnSpPr>
        <p:spPr>
          <a:xfrm rot="5400000">
            <a:off x="7411100" y="3295850"/>
            <a:ext cx="604200" cy="1725600"/>
          </a:xfrm>
          <a:prstGeom prst="curvedConnector4">
            <a:avLst>
              <a:gd fmla="val -39412" name="adj1"/>
              <a:gd fmla="val 54582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" name="Google Shape;418;p34"/>
          <p:cNvCxnSpPr>
            <a:stCxn id="413" idx="2"/>
            <a:endCxn id="412" idx="0"/>
          </p:cNvCxnSpPr>
          <p:nvPr/>
        </p:nvCxnSpPr>
        <p:spPr>
          <a:xfrm rot="10800000">
            <a:off x="5833963" y="3172625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9" name="Google Shape;419;p34"/>
          <p:cNvSpPr/>
          <p:nvPr/>
        </p:nvSpPr>
        <p:spPr>
          <a:xfrm>
            <a:off x="8441750" y="380585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4"/>
          <p:cNvSpPr/>
          <p:nvPr/>
        </p:nvSpPr>
        <p:spPr>
          <a:xfrm>
            <a:off x="5628750" y="491735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4"/>
          <p:cNvSpPr/>
          <p:nvPr/>
        </p:nvSpPr>
        <p:spPr>
          <a:xfrm>
            <a:off x="6424788" y="350100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</a:t>
            </a:r>
            <a:endParaRPr/>
          </a:p>
        </p:txBody>
      </p:sp>
      <p:sp>
        <p:nvSpPr>
          <p:cNvPr id="427" name="Google Shape;427;p35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8" name="Google Shape;428;p35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9" name="Google Shape;429;p35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0" name="Google Shape;430;p35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1" name="Google Shape;431;p35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2" name="Google Shape;432;p35"/>
          <p:cNvSpPr txBox="1"/>
          <p:nvPr/>
        </p:nvSpPr>
        <p:spPr>
          <a:xfrm>
            <a:off x="1800" y="4744775"/>
            <a:ext cx="91440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3"/>
              </a:rPr>
              <a:t>https://i.stack.imgur.com/mjLjP.png</a:t>
            </a:r>
            <a:endParaRPr sz="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https://www.sqa.org.uk/e-learning/NetInf104CD/images/pic004.jpg</a:t>
            </a:r>
            <a:endParaRPr sz="600"/>
          </a:p>
        </p:txBody>
      </p:sp>
      <p:pic>
        <p:nvPicPr>
          <p:cNvPr id="433" name="Google Shape;43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1575" y="687013"/>
            <a:ext cx="3357414" cy="2590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1750" y="2775100"/>
            <a:ext cx="3784800" cy="187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</a:t>
            </a:r>
            <a:endParaRPr/>
          </a:p>
        </p:txBody>
      </p:sp>
      <p:sp>
        <p:nvSpPr>
          <p:cNvPr id="440" name="Google Shape;440;p36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1" name="Google Shape;441;p36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2" name="Google Shape;442;p36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3" name="Google Shape;443;p36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4" name="Google Shape;444;p36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45" name="Google Shape;445;p36"/>
          <p:cNvSpPr txBox="1"/>
          <p:nvPr/>
        </p:nvSpPr>
        <p:spPr>
          <a:xfrm>
            <a:off x="4725600" y="2068775"/>
            <a:ext cx="3921900" cy="26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How do we secure this?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Firewalls!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Filtering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Zoning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Routers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Proper configuration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○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Private vs. public IPs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	Other ideas?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Transport</a:t>
            </a:r>
            <a:endParaRPr/>
          </a:p>
        </p:txBody>
      </p:sp>
      <p:sp>
        <p:nvSpPr>
          <p:cNvPr id="451" name="Google Shape;451;p37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2" name="Google Shape;452;p37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3" name="Google Shape;453;p37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4" name="Google Shape;454;p37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5" name="Google Shape;455;p37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6" name="Google Shape;456;p37"/>
          <p:cNvSpPr txBox="1"/>
          <p:nvPr/>
        </p:nvSpPr>
        <p:spPr>
          <a:xfrm>
            <a:off x="4725600" y="2068775"/>
            <a:ext cx="3921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 protocols to communicate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7" name="Google Shape;457;p37"/>
          <p:cNvSpPr/>
          <p:nvPr/>
        </p:nvSpPr>
        <p:spPr>
          <a:xfrm>
            <a:off x="4363038" y="3979850"/>
            <a:ext cx="1125000" cy="792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8" name="Google Shape;458;p37"/>
          <p:cNvCxnSpPr/>
          <p:nvPr/>
        </p:nvCxnSpPr>
        <p:spPr>
          <a:xfrm>
            <a:off x="4668288" y="496565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37"/>
          <p:cNvCxnSpPr/>
          <p:nvPr/>
        </p:nvCxnSpPr>
        <p:spPr>
          <a:xfrm>
            <a:off x="4925538" y="477815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0" name="Google Shape;460;p37"/>
          <p:cNvSpPr/>
          <p:nvPr/>
        </p:nvSpPr>
        <p:spPr>
          <a:xfrm>
            <a:off x="5505750" y="385655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7"/>
          <p:cNvSpPr/>
          <p:nvPr/>
        </p:nvSpPr>
        <p:spPr>
          <a:xfrm>
            <a:off x="7193750" y="3979850"/>
            <a:ext cx="1125000" cy="792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2" name="Google Shape;462;p37"/>
          <p:cNvCxnSpPr/>
          <p:nvPr/>
        </p:nvCxnSpPr>
        <p:spPr>
          <a:xfrm>
            <a:off x="7499000" y="496565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3" name="Google Shape;463;p37"/>
          <p:cNvCxnSpPr/>
          <p:nvPr/>
        </p:nvCxnSpPr>
        <p:spPr>
          <a:xfrm>
            <a:off x="7756250" y="477815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4" name="Google Shape;464;p37"/>
          <p:cNvSpPr/>
          <p:nvPr/>
        </p:nvSpPr>
        <p:spPr>
          <a:xfrm>
            <a:off x="8318750" y="385655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7"/>
          <p:cNvSpPr/>
          <p:nvPr/>
        </p:nvSpPr>
        <p:spPr>
          <a:xfrm>
            <a:off x="4495613" y="2717188"/>
            <a:ext cx="1339416" cy="910872"/>
          </a:xfrm>
          <a:prstGeom prst="cloud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ex: </a:t>
            </a:r>
            <a:r>
              <a:rPr lang="en">
                <a:solidFill>
                  <a:schemeClr val="lt1"/>
                </a:solidFill>
              </a:rPr>
              <a:t>TCP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     UDP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6" name="Google Shape;466;p37"/>
          <p:cNvSpPr/>
          <p:nvPr/>
        </p:nvSpPr>
        <p:spPr>
          <a:xfrm>
            <a:off x="6210763" y="2788475"/>
            <a:ext cx="696525" cy="7683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7"/>
          <p:cNvSpPr/>
          <p:nvPr/>
        </p:nvSpPr>
        <p:spPr>
          <a:xfrm>
            <a:off x="6263413" y="4212800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8" name="Google Shape;468;p37"/>
          <p:cNvCxnSpPr>
            <a:stCxn id="466" idx="3"/>
            <a:endCxn id="467" idx="1"/>
          </p:cNvCxnSpPr>
          <p:nvPr/>
        </p:nvCxnSpPr>
        <p:spPr>
          <a:xfrm flipH="1">
            <a:off x="6556925" y="3556775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9" name="Google Shape;469;p37"/>
          <p:cNvCxnSpPr>
            <a:stCxn id="460" idx="2"/>
            <a:endCxn id="467" idx="3"/>
          </p:cNvCxnSpPr>
          <p:nvPr/>
        </p:nvCxnSpPr>
        <p:spPr>
          <a:xfrm rot="-5400000">
            <a:off x="5981850" y="4390700"/>
            <a:ext cx="356100" cy="793800"/>
          </a:xfrm>
          <a:prstGeom prst="curvedConnector3">
            <a:avLst>
              <a:gd fmla="val -34870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0" name="Google Shape;470;p37"/>
          <p:cNvCxnSpPr>
            <a:stCxn id="464" idx="0"/>
            <a:endCxn id="467" idx="4"/>
          </p:cNvCxnSpPr>
          <p:nvPr/>
        </p:nvCxnSpPr>
        <p:spPr>
          <a:xfrm rot="5400000">
            <a:off x="7411100" y="3295850"/>
            <a:ext cx="604200" cy="1725600"/>
          </a:xfrm>
          <a:prstGeom prst="curvedConnector4">
            <a:avLst>
              <a:gd fmla="val -39412" name="adj1"/>
              <a:gd fmla="val 54582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1" name="Google Shape;471;p37"/>
          <p:cNvCxnSpPr>
            <a:stCxn id="466" idx="2"/>
            <a:endCxn id="465" idx="0"/>
          </p:cNvCxnSpPr>
          <p:nvPr/>
        </p:nvCxnSpPr>
        <p:spPr>
          <a:xfrm rot="10800000">
            <a:off x="5833963" y="3172625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2" name="Google Shape;472;p37"/>
          <p:cNvSpPr/>
          <p:nvPr/>
        </p:nvSpPr>
        <p:spPr>
          <a:xfrm>
            <a:off x="8441750" y="380585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37"/>
          <p:cNvSpPr/>
          <p:nvPr/>
        </p:nvSpPr>
        <p:spPr>
          <a:xfrm>
            <a:off x="5628750" y="491735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37"/>
          <p:cNvSpPr/>
          <p:nvPr/>
        </p:nvSpPr>
        <p:spPr>
          <a:xfrm>
            <a:off x="6424788" y="350100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Transport</a:t>
            </a:r>
            <a:endParaRPr/>
          </a:p>
        </p:txBody>
      </p:sp>
      <p:sp>
        <p:nvSpPr>
          <p:cNvPr id="480" name="Google Shape;480;p38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1" name="Google Shape;481;p38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2" name="Google Shape;482;p38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3" name="Google Shape;483;p38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4" name="Google Shape;484;p38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5" name="Google Shape;485;p38"/>
          <p:cNvSpPr txBox="1"/>
          <p:nvPr/>
        </p:nvSpPr>
        <p:spPr>
          <a:xfrm>
            <a:off x="1800" y="4744775"/>
            <a:ext cx="91440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3"/>
              </a:rPr>
              <a:t>https://www.coengoedegebure.com/content/images/2018/09/handshake.png</a:t>
            </a:r>
            <a:endParaRPr sz="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4"/>
              </a:rPr>
              <a:t>https://upload.wikimedia.org/wikipedia/commons/0/0f/Fig2_UDPwork.jpg</a:t>
            </a:r>
            <a:endParaRPr sz="600"/>
          </a:p>
        </p:txBody>
      </p:sp>
      <p:pic>
        <p:nvPicPr>
          <p:cNvPr id="486" name="Google Shape;48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19250" y="1661675"/>
            <a:ext cx="3147300" cy="134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31500" y="3039063"/>
            <a:ext cx="3387324" cy="167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</a:t>
            </a:r>
            <a:r>
              <a:rPr lang="en"/>
              <a:t>and Everything Else</a:t>
            </a:r>
            <a:endParaRPr/>
          </a:p>
        </p:txBody>
      </p:sp>
      <p:sp>
        <p:nvSpPr>
          <p:cNvPr id="493" name="Google Shape;493;p39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4" name="Google Shape;494;p39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5" name="Google Shape;495;p39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6" name="Google Shape;496;p39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7" name="Google Shape;497;p39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98" name="Google Shape;498;p39"/>
          <p:cNvSpPr txBox="1"/>
          <p:nvPr/>
        </p:nvSpPr>
        <p:spPr>
          <a:xfrm>
            <a:off x="4725600" y="2068775"/>
            <a:ext cx="39219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Programs using networks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9" name="Google Shape;499;p39"/>
          <p:cNvSpPr/>
          <p:nvPr/>
        </p:nvSpPr>
        <p:spPr>
          <a:xfrm>
            <a:off x="4363038" y="3979850"/>
            <a:ext cx="1125000" cy="792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0" name="Google Shape;500;p39"/>
          <p:cNvCxnSpPr/>
          <p:nvPr/>
        </p:nvCxnSpPr>
        <p:spPr>
          <a:xfrm>
            <a:off x="4668288" y="496565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1" name="Google Shape;501;p39"/>
          <p:cNvSpPr/>
          <p:nvPr/>
        </p:nvSpPr>
        <p:spPr>
          <a:xfrm>
            <a:off x="5505750" y="385655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9"/>
          <p:cNvSpPr/>
          <p:nvPr/>
        </p:nvSpPr>
        <p:spPr>
          <a:xfrm>
            <a:off x="7193750" y="3979850"/>
            <a:ext cx="1125000" cy="792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3" name="Google Shape;503;p39"/>
          <p:cNvCxnSpPr/>
          <p:nvPr/>
        </p:nvCxnSpPr>
        <p:spPr>
          <a:xfrm>
            <a:off x="7499000" y="496565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39"/>
          <p:cNvCxnSpPr/>
          <p:nvPr/>
        </p:nvCxnSpPr>
        <p:spPr>
          <a:xfrm>
            <a:off x="7756250" y="477815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5" name="Google Shape;505;p39"/>
          <p:cNvSpPr/>
          <p:nvPr/>
        </p:nvSpPr>
        <p:spPr>
          <a:xfrm>
            <a:off x="8318750" y="385655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39"/>
          <p:cNvSpPr/>
          <p:nvPr/>
        </p:nvSpPr>
        <p:spPr>
          <a:xfrm>
            <a:off x="4495613" y="2717188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9"/>
          <p:cNvSpPr/>
          <p:nvPr/>
        </p:nvSpPr>
        <p:spPr>
          <a:xfrm>
            <a:off x="6210763" y="2788475"/>
            <a:ext cx="696525" cy="7683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39"/>
          <p:cNvSpPr/>
          <p:nvPr/>
        </p:nvSpPr>
        <p:spPr>
          <a:xfrm>
            <a:off x="6263413" y="4212800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9" name="Google Shape;509;p39"/>
          <p:cNvCxnSpPr>
            <a:stCxn id="507" idx="3"/>
            <a:endCxn id="508" idx="1"/>
          </p:cNvCxnSpPr>
          <p:nvPr/>
        </p:nvCxnSpPr>
        <p:spPr>
          <a:xfrm flipH="1">
            <a:off x="6556925" y="3556775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0" name="Google Shape;510;p39"/>
          <p:cNvCxnSpPr>
            <a:stCxn id="501" idx="2"/>
            <a:endCxn id="508" idx="3"/>
          </p:cNvCxnSpPr>
          <p:nvPr/>
        </p:nvCxnSpPr>
        <p:spPr>
          <a:xfrm rot="-5400000">
            <a:off x="5981850" y="4390700"/>
            <a:ext cx="356100" cy="793800"/>
          </a:xfrm>
          <a:prstGeom prst="curvedConnector3">
            <a:avLst>
              <a:gd fmla="val -34870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1" name="Google Shape;511;p39"/>
          <p:cNvCxnSpPr>
            <a:stCxn id="505" idx="0"/>
            <a:endCxn id="508" idx="4"/>
          </p:cNvCxnSpPr>
          <p:nvPr/>
        </p:nvCxnSpPr>
        <p:spPr>
          <a:xfrm rot="5400000">
            <a:off x="7411100" y="3295850"/>
            <a:ext cx="604200" cy="1725600"/>
          </a:xfrm>
          <a:prstGeom prst="curvedConnector4">
            <a:avLst>
              <a:gd fmla="val -39412" name="adj1"/>
              <a:gd fmla="val 54582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39"/>
          <p:cNvCxnSpPr>
            <a:stCxn id="507" idx="2"/>
            <a:endCxn id="506" idx="0"/>
          </p:cNvCxnSpPr>
          <p:nvPr/>
        </p:nvCxnSpPr>
        <p:spPr>
          <a:xfrm rot="10800000">
            <a:off x="5833963" y="3172625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3" name="Google Shape;513;p39"/>
          <p:cNvSpPr/>
          <p:nvPr/>
        </p:nvSpPr>
        <p:spPr>
          <a:xfrm>
            <a:off x="8441750" y="380585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39"/>
          <p:cNvSpPr/>
          <p:nvPr/>
        </p:nvSpPr>
        <p:spPr>
          <a:xfrm>
            <a:off x="5628750" y="491735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5" name="Google Shape;515;p39"/>
          <p:cNvCxnSpPr/>
          <p:nvPr/>
        </p:nvCxnSpPr>
        <p:spPr>
          <a:xfrm>
            <a:off x="4925538" y="477815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6" name="Google Shape;516;p39"/>
          <p:cNvSpPr/>
          <p:nvPr/>
        </p:nvSpPr>
        <p:spPr>
          <a:xfrm>
            <a:off x="6424788" y="3501000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and Everything Else</a:t>
            </a:r>
            <a:endParaRPr/>
          </a:p>
        </p:txBody>
      </p:sp>
      <p:sp>
        <p:nvSpPr>
          <p:cNvPr id="522" name="Google Shape;522;p40"/>
          <p:cNvSpPr/>
          <p:nvPr/>
        </p:nvSpPr>
        <p:spPr>
          <a:xfrm>
            <a:off x="503975" y="42095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Physical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23" name="Google Shape;523;p40"/>
          <p:cNvSpPr/>
          <p:nvPr/>
        </p:nvSpPr>
        <p:spPr>
          <a:xfrm>
            <a:off x="503975" y="36743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Data Link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24" name="Google Shape;524;p40"/>
          <p:cNvSpPr/>
          <p:nvPr/>
        </p:nvSpPr>
        <p:spPr>
          <a:xfrm>
            <a:off x="503975" y="3139175"/>
            <a:ext cx="3615900" cy="53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Network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25" name="Google Shape;525;p40"/>
          <p:cNvSpPr/>
          <p:nvPr/>
        </p:nvSpPr>
        <p:spPr>
          <a:xfrm>
            <a:off x="503975" y="2603975"/>
            <a:ext cx="3615900" cy="535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"/>
                <a:ea typeface="Raleway"/>
                <a:cs typeface="Raleway"/>
                <a:sym typeface="Raleway"/>
              </a:rPr>
              <a:t>Transport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26" name="Google Shape;526;p40"/>
          <p:cNvSpPr/>
          <p:nvPr/>
        </p:nvSpPr>
        <p:spPr>
          <a:xfrm>
            <a:off x="503975" y="2068775"/>
            <a:ext cx="3615900" cy="535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Application</a:t>
            </a:r>
            <a:endParaRPr sz="24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27" name="Google Shape;527;p40"/>
          <p:cNvSpPr txBox="1"/>
          <p:nvPr/>
        </p:nvSpPr>
        <p:spPr>
          <a:xfrm>
            <a:off x="1800" y="4744775"/>
            <a:ext cx="91440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3"/>
              </a:rPr>
              <a:t>https://cdn.vox-cdn.com/thumbor/AycIQrzQvrHuoZLJNa6LVYZ1zMA=/0x0:1280x720/1200x800/filters:focal(538x258:742x462)/cdn.vox-cdn.com/uploads/chorus_image/image/65311063/origin.0.jpg</a:t>
            </a:r>
            <a:endParaRPr sz="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4"/>
              </a:rPr>
              <a:t>https://upload.wikimedia.org/wikipedia/commons/thumb/5/51/IMessage_logo.svg/1024px-IMessage_logo.svg.png</a:t>
            </a:r>
            <a:endParaRPr sz="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5"/>
              </a:rPr>
              <a:t>https://regmedia.co.uk/2017/07/28/shutterstock_facebook3.jpg?x=442&amp;y=293&amp;crop=1</a:t>
            </a:r>
            <a:endParaRPr sz="600"/>
          </a:p>
        </p:txBody>
      </p:sp>
      <p:pic>
        <p:nvPicPr>
          <p:cNvPr id="528" name="Google Shape;528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72275" y="2006250"/>
            <a:ext cx="2502165" cy="166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49966" y="3139174"/>
            <a:ext cx="2208235" cy="146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68750" y="1757401"/>
            <a:ext cx="1852675" cy="185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536" name="Google Shape;536;p41"/>
          <p:cNvSpPr txBox="1"/>
          <p:nvPr>
            <p:ph idx="1" type="body"/>
          </p:nvPr>
        </p:nvSpPr>
        <p:spPr>
          <a:xfrm>
            <a:off x="729450" y="2078875"/>
            <a:ext cx="7688700" cy="26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useful tools for analyzing network traffic.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ping - Sends ICMP Echo Request packets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netcat (nc) - Lets you send arbitrary data over TCP or UDP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tcpdump - captures and dumps traffic on a network interface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tshark - more featureful tcpdump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Wireshark - GUI tool to create and analyze packet captures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curl/wget/httpie - let you make lots of HTTP requests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nmap - network mapper (more on this later)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scapy - Python library to do all kinds of things with packets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Information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Security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</a:t>
            </a:r>
            <a:endParaRPr/>
          </a:p>
        </p:txBody>
      </p:sp>
      <p:sp>
        <p:nvSpPr>
          <p:cNvPr id="547" name="Google Shape;547;p43"/>
          <p:cNvSpPr txBox="1"/>
          <p:nvPr>
            <p:ph idx="1" type="body"/>
          </p:nvPr>
        </p:nvSpPr>
        <p:spPr>
          <a:xfrm>
            <a:off x="727650" y="20896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Maintain availability while being as close to disconnected as possible.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Minimums required for operation: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Minimum permissions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Minimum services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Minimum access</a:t>
            </a:r>
            <a:endParaRPr sz="14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Example</a:t>
            </a:r>
            <a:endParaRPr/>
          </a:p>
        </p:txBody>
      </p:sp>
      <p:sp>
        <p:nvSpPr>
          <p:cNvPr id="553" name="Google Shape;553;p44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4" name="Google Shape;554;p44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5" name="Google Shape;555;p44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44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557" name="Google Shape;557;p44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44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44"/>
          <p:cNvSpPr/>
          <p:nvPr/>
        </p:nvSpPr>
        <p:spPr>
          <a:xfrm>
            <a:off x="4184613" y="2134000"/>
            <a:ext cx="696525" cy="7683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44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1" name="Google Shape;561;p44"/>
          <p:cNvCxnSpPr>
            <a:stCxn id="559" idx="3"/>
            <a:endCxn id="560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2" name="Google Shape;562;p44"/>
          <p:cNvCxnSpPr>
            <a:stCxn id="555" idx="2"/>
            <a:endCxn id="560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3" name="Google Shape;563;p44"/>
          <p:cNvCxnSpPr>
            <a:stCxn id="557" idx="0"/>
            <a:endCxn id="560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4" name="Google Shape;564;p44"/>
          <p:cNvCxnSpPr>
            <a:stCxn id="559" idx="2"/>
            <a:endCxn id="558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5" name="Google Shape;565;p44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44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7" name="Google Shape;567;p44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8" name="Google Shape;568;p44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Example</a:t>
            </a:r>
            <a:endParaRPr/>
          </a:p>
        </p:txBody>
      </p:sp>
      <p:sp>
        <p:nvSpPr>
          <p:cNvPr id="574" name="Google Shape;574;p45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5" name="Google Shape;575;p45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6" name="Google Shape;576;p45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45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578" name="Google Shape;578;p45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45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45"/>
          <p:cNvSpPr/>
          <p:nvPr/>
        </p:nvSpPr>
        <p:spPr>
          <a:xfrm>
            <a:off x="4184613" y="2134000"/>
            <a:ext cx="696525" cy="7683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45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2" name="Google Shape;582;p45"/>
          <p:cNvCxnSpPr>
            <a:stCxn id="580" idx="3"/>
            <a:endCxn id="581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3" name="Google Shape;583;p45"/>
          <p:cNvCxnSpPr>
            <a:stCxn id="576" idx="2"/>
            <a:endCxn id="581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4" name="Google Shape;584;p45"/>
          <p:cNvCxnSpPr>
            <a:stCxn id="578" idx="0"/>
            <a:endCxn id="581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45"/>
          <p:cNvCxnSpPr>
            <a:stCxn id="580" idx="2"/>
            <a:endCxn id="579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45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45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8" name="Google Shape;588;p45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9" name="Google Shape;589;p45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45"/>
          <p:cNvSpPr/>
          <p:nvPr/>
        </p:nvSpPr>
        <p:spPr>
          <a:xfrm>
            <a:off x="5256900" y="2160700"/>
            <a:ext cx="1197900" cy="714900"/>
          </a:xfrm>
          <a:prstGeom prst="cube">
            <a:avLst>
              <a:gd fmla="val 10490" name="adj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1" name="Google Shape;591;p45"/>
          <p:cNvCxnSpPr>
            <a:stCxn id="590" idx="2"/>
            <a:endCxn id="580" idx="4"/>
          </p:cNvCxnSpPr>
          <p:nvPr/>
        </p:nvCxnSpPr>
        <p:spPr>
          <a:xfrm rot="10800000">
            <a:off x="4881000" y="2518147"/>
            <a:ext cx="375900" cy="375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4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Example</a:t>
            </a:r>
            <a:endParaRPr/>
          </a:p>
        </p:txBody>
      </p:sp>
      <p:sp>
        <p:nvSpPr>
          <p:cNvPr id="597" name="Google Shape;597;p46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8" name="Google Shape;598;p46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9" name="Google Shape;599;p46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46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601" name="Google Shape;601;p46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46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46"/>
          <p:cNvSpPr/>
          <p:nvPr/>
        </p:nvSpPr>
        <p:spPr>
          <a:xfrm>
            <a:off x="4184613" y="2134000"/>
            <a:ext cx="696525" cy="7683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46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5" name="Google Shape;605;p46"/>
          <p:cNvCxnSpPr>
            <a:stCxn id="603" idx="3"/>
            <a:endCxn id="604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46"/>
          <p:cNvCxnSpPr>
            <a:stCxn id="599" idx="2"/>
            <a:endCxn id="604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p46"/>
          <p:cNvCxnSpPr>
            <a:stCxn id="601" idx="0"/>
            <a:endCxn id="604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8" name="Google Shape;608;p46"/>
          <p:cNvCxnSpPr>
            <a:stCxn id="603" idx="2"/>
            <a:endCxn id="602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9" name="Google Shape;609;p46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46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1" name="Google Shape;611;p46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2" name="Google Shape;612;p46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46"/>
          <p:cNvSpPr/>
          <p:nvPr/>
        </p:nvSpPr>
        <p:spPr>
          <a:xfrm>
            <a:off x="5256900" y="2160700"/>
            <a:ext cx="1197900" cy="714900"/>
          </a:xfrm>
          <a:prstGeom prst="cube">
            <a:avLst>
              <a:gd fmla="val 10490" name="adj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4" name="Google Shape;614;p46"/>
          <p:cNvCxnSpPr>
            <a:stCxn id="613" idx="2"/>
            <a:endCxn id="603" idx="4"/>
          </p:cNvCxnSpPr>
          <p:nvPr/>
        </p:nvCxnSpPr>
        <p:spPr>
          <a:xfrm rot="10800000">
            <a:off x="4881000" y="2518147"/>
            <a:ext cx="375900" cy="375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5" name="Google Shape;615;p46"/>
          <p:cNvSpPr txBox="1"/>
          <p:nvPr/>
        </p:nvSpPr>
        <p:spPr>
          <a:xfrm>
            <a:off x="3773600" y="1834725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130.85.56.40/29</a:t>
            </a:r>
            <a:endParaRPr/>
          </a:p>
        </p:txBody>
      </p:sp>
      <p:sp>
        <p:nvSpPr>
          <p:cNvPr id="616" name="Google Shape;616;p46"/>
          <p:cNvSpPr txBox="1"/>
          <p:nvPr/>
        </p:nvSpPr>
        <p:spPr>
          <a:xfrm>
            <a:off x="5625350" y="4361875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172.21.254.152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1" name="Google Shape;621;p47"/>
          <p:cNvGrpSpPr/>
          <p:nvPr/>
        </p:nvGrpSpPr>
        <p:grpSpPr>
          <a:xfrm>
            <a:off x="4184613" y="2134000"/>
            <a:ext cx="1894438" cy="768300"/>
            <a:chOff x="4184613" y="2134000"/>
            <a:chExt cx="1894438" cy="768300"/>
          </a:xfrm>
        </p:grpSpPr>
        <p:sp>
          <p:nvSpPr>
            <p:cNvPr id="622" name="Google Shape;622;p47"/>
            <p:cNvSpPr/>
            <p:nvPr/>
          </p:nvSpPr>
          <p:spPr>
            <a:xfrm>
              <a:off x="4184613" y="2134000"/>
              <a:ext cx="696525" cy="768300"/>
            </a:xfrm>
            <a:prstGeom prst="flowChartMagneticDisk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7"/>
            <p:cNvSpPr/>
            <p:nvPr/>
          </p:nvSpPr>
          <p:spPr>
            <a:xfrm>
              <a:off x="4881150" y="2170513"/>
              <a:ext cx="1197900" cy="714900"/>
            </a:xfrm>
            <a:prstGeom prst="cube">
              <a:avLst>
                <a:gd fmla="val 10490" name="adj"/>
              </a:avLst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24" name="Google Shape;624;p47"/>
            <p:cNvCxnSpPr/>
            <p:nvPr/>
          </p:nvCxnSpPr>
          <p:spPr>
            <a:xfrm flipH="1">
              <a:off x="4880250" y="2295550"/>
              <a:ext cx="4200" cy="486600"/>
            </a:xfrm>
            <a:prstGeom prst="straightConnector1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25" name="Google Shape;625;p4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Example</a:t>
            </a:r>
            <a:endParaRPr/>
          </a:p>
        </p:txBody>
      </p:sp>
      <p:sp>
        <p:nvSpPr>
          <p:cNvPr id="626" name="Google Shape;626;p47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7" name="Google Shape;627;p47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8" name="Google Shape;628;p47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47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630" name="Google Shape;630;p47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47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47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3" name="Google Shape;633;p47"/>
          <p:cNvCxnSpPr>
            <a:stCxn id="622" idx="3"/>
            <a:endCxn id="632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4" name="Google Shape;634;p47"/>
          <p:cNvCxnSpPr>
            <a:stCxn id="628" idx="2"/>
            <a:endCxn id="632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5" name="Google Shape;635;p47"/>
          <p:cNvCxnSpPr>
            <a:stCxn id="630" idx="0"/>
            <a:endCxn id="632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6" name="Google Shape;636;p47"/>
          <p:cNvCxnSpPr>
            <a:stCxn id="622" idx="2"/>
            <a:endCxn id="631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7" name="Google Shape;637;p47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47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9" name="Google Shape;639;p47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0" name="Google Shape;640;p47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47"/>
          <p:cNvSpPr txBox="1"/>
          <p:nvPr/>
        </p:nvSpPr>
        <p:spPr>
          <a:xfrm>
            <a:off x="4372538" y="2373450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130.85.56.40/29</a:t>
            </a:r>
            <a:endParaRPr/>
          </a:p>
        </p:txBody>
      </p:sp>
      <p:sp>
        <p:nvSpPr>
          <p:cNvPr id="642" name="Google Shape;642;p47"/>
          <p:cNvSpPr txBox="1"/>
          <p:nvPr/>
        </p:nvSpPr>
        <p:spPr>
          <a:xfrm>
            <a:off x="5625350" y="4361875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172.21.254.152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" name="Google Shape;647;p48"/>
          <p:cNvGrpSpPr/>
          <p:nvPr/>
        </p:nvGrpSpPr>
        <p:grpSpPr>
          <a:xfrm>
            <a:off x="4184613" y="2134000"/>
            <a:ext cx="1894438" cy="768300"/>
            <a:chOff x="4184613" y="2134000"/>
            <a:chExt cx="1894438" cy="768300"/>
          </a:xfrm>
        </p:grpSpPr>
        <p:sp>
          <p:nvSpPr>
            <p:cNvPr id="648" name="Google Shape;648;p48"/>
            <p:cNvSpPr/>
            <p:nvPr/>
          </p:nvSpPr>
          <p:spPr>
            <a:xfrm>
              <a:off x="4184613" y="2134000"/>
              <a:ext cx="696525" cy="768300"/>
            </a:xfrm>
            <a:prstGeom prst="flowChartMagneticDisk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8"/>
            <p:cNvSpPr/>
            <p:nvPr/>
          </p:nvSpPr>
          <p:spPr>
            <a:xfrm>
              <a:off x="4881150" y="2170513"/>
              <a:ext cx="1197900" cy="714900"/>
            </a:xfrm>
            <a:prstGeom prst="cube">
              <a:avLst>
                <a:gd fmla="val 10490" name="adj"/>
              </a:avLst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50" name="Google Shape;650;p48"/>
            <p:cNvCxnSpPr/>
            <p:nvPr/>
          </p:nvCxnSpPr>
          <p:spPr>
            <a:xfrm flipH="1">
              <a:off x="4880250" y="2295550"/>
              <a:ext cx="4200" cy="486600"/>
            </a:xfrm>
            <a:prstGeom prst="straightConnector1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51" name="Google Shape;651;p4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Example</a:t>
            </a:r>
            <a:endParaRPr/>
          </a:p>
        </p:txBody>
      </p:sp>
      <p:sp>
        <p:nvSpPr>
          <p:cNvPr id="652" name="Google Shape;652;p48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3" name="Google Shape;653;p48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4" name="Google Shape;654;p48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48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656" name="Google Shape;656;p48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48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48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9" name="Google Shape;659;p48"/>
          <p:cNvCxnSpPr>
            <a:stCxn id="648" idx="3"/>
            <a:endCxn id="658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0" name="Google Shape;660;p48"/>
          <p:cNvCxnSpPr>
            <a:stCxn id="654" idx="2"/>
            <a:endCxn id="658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1" name="Google Shape;661;p48"/>
          <p:cNvCxnSpPr>
            <a:stCxn id="656" idx="0"/>
            <a:endCxn id="658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2" name="Google Shape;662;p48"/>
          <p:cNvCxnSpPr>
            <a:stCxn id="648" idx="2"/>
            <a:endCxn id="657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3" name="Google Shape;663;p48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48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5" name="Google Shape;665;p48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6" name="Google Shape;666;p48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48"/>
          <p:cNvSpPr txBox="1"/>
          <p:nvPr/>
        </p:nvSpPr>
        <p:spPr>
          <a:xfrm>
            <a:off x="4372538" y="2373450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130.85.56.40/29</a:t>
            </a:r>
            <a:endParaRPr/>
          </a:p>
        </p:txBody>
      </p:sp>
      <p:sp>
        <p:nvSpPr>
          <p:cNvPr id="668" name="Google Shape;668;p48"/>
          <p:cNvSpPr txBox="1"/>
          <p:nvPr/>
        </p:nvSpPr>
        <p:spPr>
          <a:xfrm>
            <a:off x="5625350" y="4361875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172.21.254.152</a:t>
            </a:r>
            <a:endParaRPr/>
          </a:p>
        </p:txBody>
      </p:sp>
      <p:sp>
        <p:nvSpPr>
          <p:cNvPr id="669" name="Google Shape;669;p48"/>
          <p:cNvSpPr/>
          <p:nvPr/>
        </p:nvSpPr>
        <p:spPr>
          <a:xfrm>
            <a:off x="332275" y="2121250"/>
            <a:ext cx="2137200" cy="793800"/>
          </a:xfrm>
          <a:prstGeom prst="wedgeEllipseCallout">
            <a:avLst>
              <a:gd fmla="val 81296" name="adj1"/>
              <a:gd fmla="val 5135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umbccd.net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4" name="Google Shape;674;p49"/>
          <p:cNvGrpSpPr/>
          <p:nvPr/>
        </p:nvGrpSpPr>
        <p:grpSpPr>
          <a:xfrm>
            <a:off x="4184613" y="2134000"/>
            <a:ext cx="1894438" cy="768300"/>
            <a:chOff x="4184613" y="2134000"/>
            <a:chExt cx="1894438" cy="768300"/>
          </a:xfrm>
        </p:grpSpPr>
        <p:sp>
          <p:nvSpPr>
            <p:cNvPr id="675" name="Google Shape;675;p49"/>
            <p:cNvSpPr/>
            <p:nvPr/>
          </p:nvSpPr>
          <p:spPr>
            <a:xfrm>
              <a:off x="4184613" y="2134000"/>
              <a:ext cx="696525" cy="768300"/>
            </a:xfrm>
            <a:prstGeom prst="flowChartMagneticDisk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9"/>
            <p:cNvSpPr/>
            <p:nvPr/>
          </p:nvSpPr>
          <p:spPr>
            <a:xfrm>
              <a:off x="4881150" y="2170513"/>
              <a:ext cx="1197900" cy="714900"/>
            </a:xfrm>
            <a:prstGeom prst="cube">
              <a:avLst>
                <a:gd fmla="val 10490" name="adj"/>
              </a:avLst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7" name="Google Shape;677;p49"/>
            <p:cNvCxnSpPr/>
            <p:nvPr/>
          </p:nvCxnSpPr>
          <p:spPr>
            <a:xfrm flipH="1">
              <a:off x="4880250" y="2295550"/>
              <a:ext cx="4200" cy="486600"/>
            </a:xfrm>
            <a:prstGeom prst="straightConnector1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78" name="Google Shape;678;p4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Example</a:t>
            </a:r>
            <a:endParaRPr/>
          </a:p>
        </p:txBody>
      </p:sp>
      <p:sp>
        <p:nvSpPr>
          <p:cNvPr id="679" name="Google Shape;679;p49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0" name="Google Shape;680;p49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1" name="Google Shape;681;p49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49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683" name="Google Shape;683;p49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49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49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6" name="Google Shape;686;p49"/>
          <p:cNvCxnSpPr>
            <a:stCxn id="675" idx="3"/>
            <a:endCxn id="685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7" name="Google Shape;687;p49"/>
          <p:cNvCxnSpPr>
            <a:stCxn id="681" idx="2"/>
            <a:endCxn id="685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8" name="Google Shape;688;p49"/>
          <p:cNvCxnSpPr>
            <a:stCxn id="683" idx="0"/>
            <a:endCxn id="685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9" name="Google Shape;689;p49"/>
          <p:cNvCxnSpPr>
            <a:stCxn id="675" idx="2"/>
            <a:endCxn id="684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0" name="Google Shape;690;p49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49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2" name="Google Shape;692;p49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3" name="Google Shape;693;p49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49"/>
          <p:cNvSpPr txBox="1"/>
          <p:nvPr/>
        </p:nvSpPr>
        <p:spPr>
          <a:xfrm>
            <a:off x="4372538" y="2373450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130.85.56.40/29</a:t>
            </a:r>
            <a:endParaRPr/>
          </a:p>
        </p:txBody>
      </p:sp>
      <p:sp>
        <p:nvSpPr>
          <p:cNvPr id="695" name="Google Shape;695;p49"/>
          <p:cNvSpPr txBox="1"/>
          <p:nvPr/>
        </p:nvSpPr>
        <p:spPr>
          <a:xfrm>
            <a:off x="5625350" y="4361875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172.21.254.152</a:t>
            </a:r>
            <a:endParaRPr/>
          </a:p>
        </p:txBody>
      </p:sp>
      <p:sp>
        <p:nvSpPr>
          <p:cNvPr id="696" name="Google Shape;696;p49"/>
          <p:cNvSpPr/>
          <p:nvPr/>
        </p:nvSpPr>
        <p:spPr>
          <a:xfrm>
            <a:off x="332275" y="2121250"/>
            <a:ext cx="2137200" cy="793800"/>
          </a:xfrm>
          <a:prstGeom prst="wedgeEllipseCallout">
            <a:avLst>
              <a:gd fmla="val 81296" name="adj1"/>
              <a:gd fmla="val 5135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umbccd.net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97" name="Google Shape;697;p49"/>
          <p:cNvSpPr/>
          <p:nvPr/>
        </p:nvSpPr>
        <p:spPr>
          <a:xfrm>
            <a:off x="6454800" y="2062750"/>
            <a:ext cx="2535600" cy="910800"/>
          </a:xfrm>
          <a:prstGeom prst="wedgeRectCallout">
            <a:avLst>
              <a:gd fmla="val -68697" name="adj1"/>
              <a:gd fmla="val -470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NAT Translations: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2" name="Google Shape;702;p50"/>
          <p:cNvGrpSpPr/>
          <p:nvPr/>
        </p:nvGrpSpPr>
        <p:grpSpPr>
          <a:xfrm>
            <a:off x="4184613" y="2134000"/>
            <a:ext cx="1894438" cy="768300"/>
            <a:chOff x="4184613" y="2134000"/>
            <a:chExt cx="1894438" cy="768300"/>
          </a:xfrm>
        </p:grpSpPr>
        <p:sp>
          <p:nvSpPr>
            <p:cNvPr id="703" name="Google Shape;703;p50"/>
            <p:cNvSpPr/>
            <p:nvPr/>
          </p:nvSpPr>
          <p:spPr>
            <a:xfrm>
              <a:off x="4184613" y="2134000"/>
              <a:ext cx="696525" cy="768300"/>
            </a:xfrm>
            <a:prstGeom prst="flowChartMagneticDisk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50"/>
            <p:cNvSpPr/>
            <p:nvPr/>
          </p:nvSpPr>
          <p:spPr>
            <a:xfrm>
              <a:off x="4881150" y="2170513"/>
              <a:ext cx="1197900" cy="714900"/>
            </a:xfrm>
            <a:prstGeom prst="cube">
              <a:avLst>
                <a:gd fmla="val 10490" name="adj"/>
              </a:avLst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05" name="Google Shape;705;p50"/>
            <p:cNvCxnSpPr/>
            <p:nvPr/>
          </p:nvCxnSpPr>
          <p:spPr>
            <a:xfrm flipH="1">
              <a:off x="4880250" y="2295550"/>
              <a:ext cx="4200" cy="486600"/>
            </a:xfrm>
            <a:prstGeom prst="straightConnector1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06" name="Google Shape;706;p5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Example</a:t>
            </a:r>
            <a:endParaRPr/>
          </a:p>
        </p:txBody>
      </p:sp>
      <p:sp>
        <p:nvSpPr>
          <p:cNvPr id="707" name="Google Shape;707;p50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08" name="Google Shape;708;p50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9" name="Google Shape;709;p50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50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711" name="Google Shape;711;p50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50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50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4" name="Google Shape;714;p50"/>
          <p:cNvCxnSpPr>
            <a:stCxn id="703" idx="3"/>
            <a:endCxn id="713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5" name="Google Shape;715;p50"/>
          <p:cNvCxnSpPr>
            <a:stCxn id="709" idx="2"/>
            <a:endCxn id="713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6" name="Google Shape;716;p50"/>
          <p:cNvCxnSpPr>
            <a:stCxn id="711" idx="0"/>
            <a:endCxn id="713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7" name="Google Shape;717;p50"/>
          <p:cNvCxnSpPr>
            <a:stCxn id="703" idx="2"/>
            <a:endCxn id="712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8" name="Google Shape;718;p50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50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20" name="Google Shape;720;p50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1" name="Google Shape;721;p50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50"/>
          <p:cNvSpPr txBox="1"/>
          <p:nvPr/>
        </p:nvSpPr>
        <p:spPr>
          <a:xfrm>
            <a:off x="4372538" y="2373450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130.85.56.40/29</a:t>
            </a:r>
            <a:endParaRPr/>
          </a:p>
        </p:txBody>
      </p:sp>
      <p:sp>
        <p:nvSpPr>
          <p:cNvPr id="723" name="Google Shape;723;p50"/>
          <p:cNvSpPr txBox="1"/>
          <p:nvPr/>
        </p:nvSpPr>
        <p:spPr>
          <a:xfrm>
            <a:off x="5625350" y="4361875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172.21.254.152</a:t>
            </a:r>
            <a:endParaRPr/>
          </a:p>
        </p:txBody>
      </p:sp>
      <p:sp>
        <p:nvSpPr>
          <p:cNvPr id="724" name="Google Shape;724;p50"/>
          <p:cNvSpPr/>
          <p:nvPr/>
        </p:nvSpPr>
        <p:spPr>
          <a:xfrm>
            <a:off x="332275" y="2121250"/>
            <a:ext cx="2137200" cy="793800"/>
          </a:xfrm>
          <a:prstGeom prst="wedgeEllipseCallout">
            <a:avLst>
              <a:gd fmla="val 81296" name="adj1"/>
              <a:gd fmla="val 5135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umbccd.net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5" name="Google Shape;725;p50"/>
          <p:cNvSpPr/>
          <p:nvPr/>
        </p:nvSpPr>
        <p:spPr>
          <a:xfrm>
            <a:off x="6454800" y="2062750"/>
            <a:ext cx="2535600" cy="910800"/>
          </a:xfrm>
          <a:prstGeom prst="wedgeRectCallout">
            <a:avLst>
              <a:gd fmla="val -68697" name="adj1"/>
              <a:gd fmla="val -470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NAT Translations: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-&gt; 172.21.254.152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0" name="Google Shape;730;p51"/>
          <p:cNvGrpSpPr/>
          <p:nvPr/>
        </p:nvGrpSpPr>
        <p:grpSpPr>
          <a:xfrm>
            <a:off x="4184613" y="2134000"/>
            <a:ext cx="1894438" cy="768300"/>
            <a:chOff x="4184613" y="2134000"/>
            <a:chExt cx="1894438" cy="768300"/>
          </a:xfrm>
        </p:grpSpPr>
        <p:sp>
          <p:nvSpPr>
            <p:cNvPr id="731" name="Google Shape;731;p51"/>
            <p:cNvSpPr/>
            <p:nvPr/>
          </p:nvSpPr>
          <p:spPr>
            <a:xfrm>
              <a:off x="4184613" y="2134000"/>
              <a:ext cx="696525" cy="768300"/>
            </a:xfrm>
            <a:prstGeom prst="flowChartMagneticDisk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51"/>
            <p:cNvSpPr/>
            <p:nvPr/>
          </p:nvSpPr>
          <p:spPr>
            <a:xfrm>
              <a:off x="4881150" y="2170513"/>
              <a:ext cx="1197900" cy="714900"/>
            </a:xfrm>
            <a:prstGeom prst="cube">
              <a:avLst>
                <a:gd fmla="val 10490" name="adj"/>
              </a:avLst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33" name="Google Shape;733;p51"/>
            <p:cNvCxnSpPr/>
            <p:nvPr/>
          </p:nvCxnSpPr>
          <p:spPr>
            <a:xfrm flipH="1">
              <a:off x="4880250" y="2295550"/>
              <a:ext cx="4200" cy="486600"/>
            </a:xfrm>
            <a:prstGeom prst="straightConnector1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34" name="Google Shape;734;p5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Example</a:t>
            </a:r>
            <a:endParaRPr/>
          </a:p>
        </p:txBody>
      </p:sp>
      <p:sp>
        <p:nvSpPr>
          <p:cNvPr id="735" name="Google Shape;735;p51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6" name="Google Shape;736;p51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7" name="Google Shape;737;p51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51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739" name="Google Shape;739;p51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51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51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2" name="Google Shape;742;p51"/>
          <p:cNvCxnSpPr>
            <a:stCxn id="731" idx="3"/>
            <a:endCxn id="741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3" name="Google Shape;743;p51"/>
          <p:cNvCxnSpPr>
            <a:stCxn id="737" idx="2"/>
            <a:endCxn id="741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4" name="Google Shape;744;p51"/>
          <p:cNvCxnSpPr>
            <a:stCxn id="739" idx="0"/>
            <a:endCxn id="741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5" name="Google Shape;745;p51"/>
          <p:cNvCxnSpPr>
            <a:stCxn id="731" idx="2"/>
            <a:endCxn id="740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6" name="Google Shape;746;p51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51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8" name="Google Shape;748;p51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9" name="Google Shape;749;p51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51"/>
          <p:cNvSpPr txBox="1"/>
          <p:nvPr/>
        </p:nvSpPr>
        <p:spPr>
          <a:xfrm>
            <a:off x="4372538" y="2373450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130.85.56.40/29</a:t>
            </a:r>
            <a:endParaRPr/>
          </a:p>
        </p:txBody>
      </p:sp>
      <p:sp>
        <p:nvSpPr>
          <p:cNvPr id="751" name="Google Shape;751;p51"/>
          <p:cNvSpPr txBox="1"/>
          <p:nvPr/>
        </p:nvSpPr>
        <p:spPr>
          <a:xfrm>
            <a:off x="5625350" y="4361875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172.21.254.152</a:t>
            </a:r>
            <a:endParaRPr/>
          </a:p>
        </p:txBody>
      </p:sp>
      <p:sp>
        <p:nvSpPr>
          <p:cNvPr id="752" name="Google Shape;752;p51"/>
          <p:cNvSpPr/>
          <p:nvPr/>
        </p:nvSpPr>
        <p:spPr>
          <a:xfrm>
            <a:off x="332275" y="2121250"/>
            <a:ext cx="2137200" cy="793800"/>
          </a:xfrm>
          <a:prstGeom prst="wedgeEllipseCallout">
            <a:avLst>
              <a:gd fmla="val 81296" name="adj1"/>
              <a:gd fmla="val 5135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umbccd.net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53" name="Google Shape;753;p51"/>
          <p:cNvSpPr txBox="1"/>
          <p:nvPr/>
        </p:nvSpPr>
        <p:spPr>
          <a:xfrm>
            <a:off x="7379600" y="3202075"/>
            <a:ext cx="1692600" cy="18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Risks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Entirely exposed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Others?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54" name="Google Shape;754;p51"/>
          <p:cNvSpPr/>
          <p:nvPr/>
        </p:nvSpPr>
        <p:spPr>
          <a:xfrm>
            <a:off x="6454800" y="2062750"/>
            <a:ext cx="2535600" cy="910800"/>
          </a:xfrm>
          <a:prstGeom prst="wedgeRectCallout">
            <a:avLst>
              <a:gd fmla="val -68697" name="adj1"/>
              <a:gd fmla="val -470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NAT Translations: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-&gt; 172.21.254.152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CIA Triad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729450" y="2078875"/>
            <a:ext cx="7688700" cy="28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Confidentiality: privacy of data</a:t>
            </a:r>
            <a:endParaRPr/>
          </a:p>
          <a:p>
            <a:pPr indent="-311150" lvl="0" marL="9144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encryption, protocols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Integrity: accuracy of data</a:t>
            </a:r>
            <a:endParaRPr/>
          </a:p>
          <a:p>
            <a:pPr indent="-311150" lvl="0" marL="9144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</a:t>
            </a:r>
            <a:r>
              <a:rPr lang="en"/>
              <a:t>hecksums, authentication/signatures, protocols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Availability: access to data</a:t>
            </a:r>
            <a:endParaRPr/>
          </a:p>
          <a:p>
            <a:pPr indent="-311150" lvl="0" marL="9144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</a:t>
            </a:r>
            <a:r>
              <a:rPr lang="en"/>
              <a:t>irewalls, routing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9" name="Google Shape;759;p52"/>
          <p:cNvGrpSpPr/>
          <p:nvPr/>
        </p:nvGrpSpPr>
        <p:grpSpPr>
          <a:xfrm>
            <a:off x="4184613" y="2134000"/>
            <a:ext cx="1894438" cy="768300"/>
            <a:chOff x="4184613" y="2134000"/>
            <a:chExt cx="1894438" cy="768300"/>
          </a:xfrm>
        </p:grpSpPr>
        <p:sp>
          <p:nvSpPr>
            <p:cNvPr id="760" name="Google Shape;760;p52"/>
            <p:cNvSpPr/>
            <p:nvPr/>
          </p:nvSpPr>
          <p:spPr>
            <a:xfrm>
              <a:off x="4184613" y="2134000"/>
              <a:ext cx="696525" cy="768300"/>
            </a:xfrm>
            <a:prstGeom prst="flowChartMagneticDisk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2"/>
            <p:cNvSpPr/>
            <p:nvPr/>
          </p:nvSpPr>
          <p:spPr>
            <a:xfrm>
              <a:off x="4881150" y="2170513"/>
              <a:ext cx="1197900" cy="714900"/>
            </a:xfrm>
            <a:prstGeom prst="cube">
              <a:avLst>
                <a:gd fmla="val 10490" name="adj"/>
              </a:avLst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62" name="Google Shape;762;p52"/>
            <p:cNvCxnSpPr/>
            <p:nvPr/>
          </p:nvCxnSpPr>
          <p:spPr>
            <a:xfrm flipH="1">
              <a:off x="4880250" y="2295550"/>
              <a:ext cx="4200" cy="486600"/>
            </a:xfrm>
            <a:prstGeom prst="straightConnector1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63" name="Google Shape;763;p5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Example</a:t>
            </a:r>
            <a:endParaRPr/>
          </a:p>
        </p:txBody>
      </p:sp>
      <p:sp>
        <p:nvSpPr>
          <p:cNvPr id="764" name="Google Shape;764;p52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5" name="Google Shape;765;p52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6" name="Google Shape;766;p52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52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768" name="Google Shape;768;p52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52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52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1" name="Google Shape;771;p52"/>
          <p:cNvCxnSpPr>
            <a:stCxn id="760" idx="3"/>
            <a:endCxn id="770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2" name="Google Shape;772;p52"/>
          <p:cNvCxnSpPr>
            <a:stCxn id="766" idx="2"/>
            <a:endCxn id="770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3" name="Google Shape;773;p52"/>
          <p:cNvCxnSpPr>
            <a:stCxn id="768" idx="0"/>
            <a:endCxn id="770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52"/>
          <p:cNvCxnSpPr>
            <a:stCxn id="760" idx="2"/>
            <a:endCxn id="769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5" name="Google Shape;775;p52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52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7" name="Google Shape;777;p52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8" name="Google Shape;778;p52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52"/>
          <p:cNvSpPr txBox="1"/>
          <p:nvPr/>
        </p:nvSpPr>
        <p:spPr>
          <a:xfrm>
            <a:off x="4372538" y="2373450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130.85.56.40/29</a:t>
            </a:r>
            <a:endParaRPr/>
          </a:p>
        </p:txBody>
      </p:sp>
      <p:sp>
        <p:nvSpPr>
          <p:cNvPr id="780" name="Google Shape;780;p52"/>
          <p:cNvSpPr txBox="1"/>
          <p:nvPr/>
        </p:nvSpPr>
        <p:spPr>
          <a:xfrm>
            <a:off x="5625350" y="4361875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172.21.254.152</a:t>
            </a:r>
            <a:endParaRPr/>
          </a:p>
        </p:txBody>
      </p:sp>
      <p:sp>
        <p:nvSpPr>
          <p:cNvPr id="781" name="Google Shape;781;p52"/>
          <p:cNvSpPr/>
          <p:nvPr/>
        </p:nvSpPr>
        <p:spPr>
          <a:xfrm>
            <a:off x="332275" y="2121250"/>
            <a:ext cx="2137200" cy="793800"/>
          </a:xfrm>
          <a:prstGeom prst="wedgeEllipseCallout">
            <a:avLst>
              <a:gd fmla="val 81296" name="adj1"/>
              <a:gd fmla="val 5135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umbccd.net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82" name="Google Shape;782;p52"/>
          <p:cNvSpPr txBox="1"/>
          <p:nvPr/>
        </p:nvSpPr>
        <p:spPr>
          <a:xfrm>
            <a:off x="7379600" y="3202075"/>
            <a:ext cx="1692600" cy="18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Benefits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Availability to all services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Others?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3" name="Google Shape;783;p52"/>
          <p:cNvSpPr/>
          <p:nvPr/>
        </p:nvSpPr>
        <p:spPr>
          <a:xfrm>
            <a:off x="6454800" y="2062750"/>
            <a:ext cx="2535600" cy="910800"/>
          </a:xfrm>
          <a:prstGeom prst="wedgeRectCallout">
            <a:avLst>
              <a:gd fmla="val -68697" name="adj1"/>
              <a:gd fmla="val -470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NAT Translations: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-&gt; 172.21.254.152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8" name="Google Shape;788;p53"/>
          <p:cNvGrpSpPr/>
          <p:nvPr/>
        </p:nvGrpSpPr>
        <p:grpSpPr>
          <a:xfrm>
            <a:off x="4184613" y="2134000"/>
            <a:ext cx="1894438" cy="768300"/>
            <a:chOff x="4184613" y="2134000"/>
            <a:chExt cx="1894438" cy="768300"/>
          </a:xfrm>
        </p:grpSpPr>
        <p:sp>
          <p:nvSpPr>
            <p:cNvPr id="789" name="Google Shape;789;p53"/>
            <p:cNvSpPr/>
            <p:nvPr/>
          </p:nvSpPr>
          <p:spPr>
            <a:xfrm>
              <a:off x="4184613" y="2134000"/>
              <a:ext cx="696525" cy="768300"/>
            </a:xfrm>
            <a:prstGeom prst="flowChartMagneticDisk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53"/>
            <p:cNvSpPr/>
            <p:nvPr/>
          </p:nvSpPr>
          <p:spPr>
            <a:xfrm>
              <a:off x="4881150" y="2170513"/>
              <a:ext cx="1197900" cy="714900"/>
            </a:xfrm>
            <a:prstGeom prst="cube">
              <a:avLst>
                <a:gd fmla="val 10490" name="adj"/>
              </a:avLst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91" name="Google Shape;791;p53"/>
            <p:cNvCxnSpPr/>
            <p:nvPr/>
          </p:nvCxnSpPr>
          <p:spPr>
            <a:xfrm flipH="1">
              <a:off x="4880250" y="2295550"/>
              <a:ext cx="4200" cy="486600"/>
            </a:xfrm>
            <a:prstGeom prst="straightConnector1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92" name="Google Shape;792;p5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Example</a:t>
            </a:r>
            <a:endParaRPr/>
          </a:p>
        </p:txBody>
      </p:sp>
      <p:sp>
        <p:nvSpPr>
          <p:cNvPr id="793" name="Google Shape;793;p53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4" name="Google Shape;794;p53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5" name="Google Shape;795;p53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53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797" name="Google Shape;797;p53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53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53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0" name="Google Shape;800;p53"/>
          <p:cNvCxnSpPr>
            <a:stCxn id="789" idx="3"/>
            <a:endCxn id="799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1" name="Google Shape;801;p53"/>
          <p:cNvCxnSpPr>
            <a:stCxn id="795" idx="2"/>
            <a:endCxn id="799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2" name="Google Shape;802;p53"/>
          <p:cNvCxnSpPr>
            <a:stCxn id="797" idx="0"/>
            <a:endCxn id="799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3" name="Google Shape;803;p53"/>
          <p:cNvCxnSpPr>
            <a:stCxn id="789" idx="2"/>
            <a:endCxn id="798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4" name="Google Shape;804;p53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53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6" name="Google Shape;806;p53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7" name="Google Shape;807;p53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53"/>
          <p:cNvSpPr txBox="1"/>
          <p:nvPr/>
        </p:nvSpPr>
        <p:spPr>
          <a:xfrm>
            <a:off x="4372538" y="2373450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130.85.56.40/29</a:t>
            </a:r>
            <a:endParaRPr/>
          </a:p>
        </p:txBody>
      </p:sp>
      <p:sp>
        <p:nvSpPr>
          <p:cNvPr id="809" name="Google Shape;809;p53"/>
          <p:cNvSpPr txBox="1"/>
          <p:nvPr/>
        </p:nvSpPr>
        <p:spPr>
          <a:xfrm>
            <a:off x="5625350" y="4361875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172.21.254.152</a:t>
            </a:r>
            <a:endParaRPr/>
          </a:p>
        </p:txBody>
      </p:sp>
      <p:sp>
        <p:nvSpPr>
          <p:cNvPr id="810" name="Google Shape;810;p53"/>
          <p:cNvSpPr/>
          <p:nvPr/>
        </p:nvSpPr>
        <p:spPr>
          <a:xfrm>
            <a:off x="332275" y="2121250"/>
            <a:ext cx="2137200" cy="793800"/>
          </a:xfrm>
          <a:prstGeom prst="wedgeEllipseCallout">
            <a:avLst>
              <a:gd fmla="val 81296" name="adj1"/>
              <a:gd fmla="val 5135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umbccd.net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11" name="Google Shape;811;p53"/>
          <p:cNvSpPr txBox="1"/>
          <p:nvPr/>
        </p:nvSpPr>
        <p:spPr>
          <a:xfrm>
            <a:off x="7379600" y="3202075"/>
            <a:ext cx="1692600" cy="18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What can be done instead?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2" name="Google Shape;812;p53"/>
          <p:cNvSpPr/>
          <p:nvPr/>
        </p:nvSpPr>
        <p:spPr>
          <a:xfrm>
            <a:off x="6454800" y="2062750"/>
            <a:ext cx="2535600" cy="910800"/>
          </a:xfrm>
          <a:prstGeom prst="wedgeRectCallout">
            <a:avLst>
              <a:gd fmla="val -68697" name="adj1"/>
              <a:gd fmla="val -470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NAT Translations: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-&gt; 172.21.254.152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" name="Google Shape;817;p54"/>
          <p:cNvGrpSpPr/>
          <p:nvPr/>
        </p:nvGrpSpPr>
        <p:grpSpPr>
          <a:xfrm>
            <a:off x="4184613" y="2134000"/>
            <a:ext cx="1894438" cy="768300"/>
            <a:chOff x="4184613" y="2134000"/>
            <a:chExt cx="1894438" cy="768300"/>
          </a:xfrm>
        </p:grpSpPr>
        <p:sp>
          <p:nvSpPr>
            <p:cNvPr id="818" name="Google Shape;818;p54"/>
            <p:cNvSpPr/>
            <p:nvPr/>
          </p:nvSpPr>
          <p:spPr>
            <a:xfrm>
              <a:off x="4184613" y="2134000"/>
              <a:ext cx="696525" cy="768300"/>
            </a:xfrm>
            <a:prstGeom prst="flowChartMagneticDisk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54"/>
            <p:cNvSpPr/>
            <p:nvPr/>
          </p:nvSpPr>
          <p:spPr>
            <a:xfrm>
              <a:off x="4881150" y="2170513"/>
              <a:ext cx="1197900" cy="714900"/>
            </a:xfrm>
            <a:prstGeom prst="cube">
              <a:avLst>
                <a:gd fmla="val 10490" name="adj"/>
              </a:avLst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20" name="Google Shape;820;p54"/>
            <p:cNvCxnSpPr/>
            <p:nvPr/>
          </p:nvCxnSpPr>
          <p:spPr>
            <a:xfrm flipH="1">
              <a:off x="4880250" y="2295550"/>
              <a:ext cx="4200" cy="486600"/>
            </a:xfrm>
            <a:prstGeom prst="straightConnector1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21" name="Google Shape;821;p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Solution 1</a:t>
            </a:r>
            <a:endParaRPr/>
          </a:p>
        </p:txBody>
      </p:sp>
      <p:sp>
        <p:nvSpPr>
          <p:cNvPr id="822" name="Google Shape;822;p54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3" name="Google Shape;823;p54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4" name="Google Shape;824;p54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54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826" name="Google Shape;826;p54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54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54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9" name="Google Shape;829;p54"/>
          <p:cNvCxnSpPr>
            <a:stCxn id="818" idx="3"/>
            <a:endCxn id="828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0" name="Google Shape;830;p54"/>
          <p:cNvCxnSpPr>
            <a:stCxn id="824" idx="2"/>
            <a:endCxn id="828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1" name="Google Shape;831;p54"/>
          <p:cNvCxnSpPr>
            <a:stCxn id="826" idx="0"/>
            <a:endCxn id="828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2" name="Google Shape;832;p54"/>
          <p:cNvCxnSpPr>
            <a:stCxn id="818" idx="2"/>
            <a:endCxn id="827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3" name="Google Shape;833;p54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54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5" name="Google Shape;835;p54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6" name="Google Shape;836;p54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54"/>
          <p:cNvSpPr txBox="1"/>
          <p:nvPr/>
        </p:nvSpPr>
        <p:spPr>
          <a:xfrm>
            <a:off x="4372538" y="2373450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130.85.56.40/29</a:t>
            </a:r>
            <a:endParaRPr/>
          </a:p>
        </p:txBody>
      </p:sp>
      <p:sp>
        <p:nvSpPr>
          <p:cNvPr id="838" name="Google Shape;838;p54"/>
          <p:cNvSpPr txBox="1"/>
          <p:nvPr/>
        </p:nvSpPr>
        <p:spPr>
          <a:xfrm>
            <a:off x="5625350" y="4361875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172.21.254.152</a:t>
            </a:r>
            <a:endParaRPr/>
          </a:p>
        </p:txBody>
      </p:sp>
      <p:sp>
        <p:nvSpPr>
          <p:cNvPr id="839" name="Google Shape;839;p54"/>
          <p:cNvSpPr/>
          <p:nvPr/>
        </p:nvSpPr>
        <p:spPr>
          <a:xfrm>
            <a:off x="332275" y="2121250"/>
            <a:ext cx="2137200" cy="793800"/>
          </a:xfrm>
          <a:prstGeom prst="wedgeEllipseCallout">
            <a:avLst>
              <a:gd fmla="val 81296" name="adj1"/>
              <a:gd fmla="val 5135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umbccd.net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40" name="Google Shape;840;p54"/>
          <p:cNvSpPr/>
          <p:nvPr/>
        </p:nvSpPr>
        <p:spPr>
          <a:xfrm>
            <a:off x="6454800" y="2062750"/>
            <a:ext cx="2535600" cy="910800"/>
          </a:xfrm>
          <a:prstGeom prst="wedgeRectCallout">
            <a:avLst>
              <a:gd fmla="val -68697" name="adj1"/>
              <a:gd fmla="val -470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NAT Translations: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r>
              <a:rPr b="1" lang="en" sz="1200">
                <a:latin typeface="Courier New"/>
                <a:ea typeface="Courier New"/>
                <a:cs typeface="Courier New"/>
                <a:sym typeface="Courier New"/>
              </a:rPr>
              <a:t>:80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-&gt; 172.21.254.152</a:t>
            </a:r>
            <a:r>
              <a:rPr b="1" lang="en" sz="1200">
                <a:latin typeface="Courier New"/>
                <a:ea typeface="Courier New"/>
                <a:cs typeface="Courier New"/>
                <a:sym typeface="Courier New"/>
              </a:rPr>
              <a:t>:80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" name="Google Shape;845;p55"/>
          <p:cNvGrpSpPr/>
          <p:nvPr/>
        </p:nvGrpSpPr>
        <p:grpSpPr>
          <a:xfrm>
            <a:off x="4184613" y="2134000"/>
            <a:ext cx="1894438" cy="768300"/>
            <a:chOff x="4184613" y="2134000"/>
            <a:chExt cx="1894438" cy="768300"/>
          </a:xfrm>
        </p:grpSpPr>
        <p:sp>
          <p:nvSpPr>
            <p:cNvPr id="846" name="Google Shape;846;p55"/>
            <p:cNvSpPr/>
            <p:nvPr/>
          </p:nvSpPr>
          <p:spPr>
            <a:xfrm>
              <a:off x="4184613" y="2134000"/>
              <a:ext cx="696525" cy="768300"/>
            </a:xfrm>
            <a:prstGeom prst="flowChartMagneticDisk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55"/>
            <p:cNvSpPr/>
            <p:nvPr/>
          </p:nvSpPr>
          <p:spPr>
            <a:xfrm>
              <a:off x="4881150" y="2170513"/>
              <a:ext cx="1197900" cy="714900"/>
            </a:xfrm>
            <a:prstGeom prst="cube">
              <a:avLst>
                <a:gd fmla="val 10490" name="adj"/>
              </a:avLst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48" name="Google Shape;848;p55"/>
            <p:cNvCxnSpPr/>
            <p:nvPr/>
          </p:nvCxnSpPr>
          <p:spPr>
            <a:xfrm flipH="1">
              <a:off x="4880250" y="2295550"/>
              <a:ext cx="4200" cy="486600"/>
            </a:xfrm>
            <a:prstGeom prst="straightConnector1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49" name="Google Shape;849;p5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Least Privilege Solution 2</a:t>
            </a:r>
            <a:endParaRPr/>
          </a:p>
        </p:txBody>
      </p:sp>
      <p:sp>
        <p:nvSpPr>
          <p:cNvPr id="850" name="Google Shape;850;p55"/>
          <p:cNvSpPr/>
          <p:nvPr/>
        </p:nvSpPr>
        <p:spPr>
          <a:xfrm>
            <a:off x="2336888" y="3325375"/>
            <a:ext cx="1125000" cy="79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1" name="Google Shape;851;p55"/>
          <p:cNvCxnSpPr/>
          <p:nvPr/>
        </p:nvCxnSpPr>
        <p:spPr>
          <a:xfrm>
            <a:off x="2642138" y="4311175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2" name="Google Shape;852;p55"/>
          <p:cNvSpPr/>
          <p:nvPr/>
        </p:nvSpPr>
        <p:spPr>
          <a:xfrm>
            <a:off x="3479600" y="32020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55"/>
          <p:cNvSpPr/>
          <p:nvPr/>
        </p:nvSpPr>
        <p:spPr>
          <a:xfrm>
            <a:off x="5882600" y="3252775"/>
            <a:ext cx="1425300" cy="110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</a:t>
            </a:r>
            <a:endParaRPr/>
          </a:p>
        </p:txBody>
      </p:sp>
      <p:sp>
        <p:nvSpPr>
          <p:cNvPr id="854" name="Google Shape;854;p55"/>
          <p:cNvSpPr/>
          <p:nvPr/>
        </p:nvSpPr>
        <p:spPr>
          <a:xfrm>
            <a:off x="5368100" y="3252775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55"/>
          <p:cNvSpPr/>
          <p:nvPr/>
        </p:nvSpPr>
        <p:spPr>
          <a:xfrm>
            <a:off x="2469463" y="20627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55"/>
          <p:cNvSpPr/>
          <p:nvPr/>
        </p:nvSpPr>
        <p:spPr>
          <a:xfrm>
            <a:off x="4237263" y="3558325"/>
            <a:ext cx="686100" cy="3966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7" name="Google Shape;857;p55"/>
          <p:cNvCxnSpPr>
            <a:stCxn id="846" idx="3"/>
            <a:endCxn id="856" idx="1"/>
          </p:cNvCxnSpPr>
          <p:nvPr/>
        </p:nvCxnSpPr>
        <p:spPr>
          <a:xfrm flipH="1">
            <a:off x="4530775" y="2902300"/>
            <a:ext cx="2100" cy="755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8" name="Google Shape;858;p55"/>
          <p:cNvCxnSpPr>
            <a:stCxn id="852" idx="2"/>
            <a:endCxn id="856" idx="3"/>
          </p:cNvCxnSpPr>
          <p:nvPr/>
        </p:nvCxnSpPr>
        <p:spPr>
          <a:xfrm rot="-5400000">
            <a:off x="3955700" y="3736225"/>
            <a:ext cx="356100" cy="793800"/>
          </a:xfrm>
          <a:prstGeom prst="curvedConnector3">
            <a:avLst>
              <a:gd fmla="val -66814" name="adj1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9" name="Google Shape;859;p55"/>
          <p:cNvCxnSpPr>
            <a:stCxn id="854" idx="0"/>
            <a:endCxn id="856" idx="4"/>
          </p:cNvCxnSpPr>
          <p:nvPr/>
        </p:nvCxnSpPr>
        <p:spPr>
          <a:xfrm rot="5400000">
            <a:off x="4948100" y="3129025"/>
            <a:ext cx="553500" cy="801000"/>
          </a:xfrm>
          <a:prstGeom prst="curvedConnector4">
            <a:avLst>
              <a:gd fmla="val -43022" name="adj1"/>
              <a:gd fmla="val 59877" name="adj2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0" name="Google Shape;860;p55"/>
          <p:cNvCxnSpPr>
            <a:stCxn id="846" idx="2"/>
            <a:endCxn id="855" idx="0"/>
          </p:cNvCxnSpPr>
          <p:nvPr/>
        </p:nvCxnSpPr>
        <p:spPr>
          <a:xfrm rot="10800000">
            <a:off x="3807813" y="2518150"/>
            <a:ext cx="3768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1" name="Google Shape;861;p55"/>
          <p:cNvSpPr/>
          <p:nvPr/>
        </p:nvSpPr>
        <p:spPr>
          <a:xfrm>
            <a:off x="5491100" y="32020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55"/>
          <p:cNvSpPr/>
          <p:nvPr/>
        </p:nvSpPr>
        <p:spPr>
          <a:xfrm>
            <a:off x="3602600" y="426287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3" name="Google Shape;863;p55"/>
          <p:cNvCxnSpPr/>
          <p:nvPr/>
        </p:nvCxnSpPr>
        <p:spPr>
          <a:xfrm>
            <a:off x="2899388" y="4123675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4" name="Google Shape;864;p55"/>
          <p:cNvSpPr/>
          <p:nvPr/>
        </p:nvSpPr>
        <p:spPr>
          <a:xfrm>
            <a:off x="4398638" y="2846525"/>
            <a:ext cx="268500" cy="9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55"/>
          <p:cNvSpPr txBox="1"/>
          <p:nvPr/>
        </p:nvSpPr>
        <p:spPr>
          <a:xfrm>
            <a:off x="4372538" y="2373450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130.85.56.40/29</a:t>
            </a:r>
            <a:endParaRPr/>
          </a:p>
        </p:txBody>
      </p:sp>
      <p:sp>
        <p:nvSpPr>
          <p:cNvPr id="866" name="Google Shape;866;p55"/>
          <p:cNvSpPr txBox="1"/>
          <p:nvPr/>
        </p:nvSpPr>
        <p:spPr>
          <a:xfrm>
            <a:off x="5625350" y="4361875"/>
            <a:ext cx="1518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172.21.254.152</a:t>
            </a:r>
            <a:endParaRPr/>
          </a:p>
        </p:txBody>
      </p:sp>
      <p:sp>
        <p:nvSpPr>
          <p:cNvPr id="867" name="Google Shape;867;p55"/>
          <p:cNvSpPr/>
          <p:nvPr/>
        </p:nvSpPr>
        <p:spPr>
          <a:xfrm>
            <a:off x="332275" y="2121250"/>
            <a:ext cx="2137200" cy="793800"/>
          </a:xfrm>
          <a:prstGeom prst="wedgeEllipseCallout">
            <a:avLst>
              <a:gd fmla="val 81296" name="adj1"/>
              <a:gd fmla="val 5135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umbccd.net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68" name="Google Shape;868;p55"/>
          <p:cNvSpPr/>
          <p:nvPr/>
        </p:nvSpPr>
        <p:spPr>
          <a:xfrm>
            <a:off x="6454800" y="2062750"/>
            <a:ext cx="2535600" cy="910800"/>
          </a:xfrm>
          <a:prstGeom prst="wedgeRectCallout">
            <a:avLst>
              <a:gd fmla="val -68697" name="adj1"/>
              <a:gd fmla="val -470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NAT Translations: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130.85.56.45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-&gt;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172.21.254.152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69" name="Google Shape;869;p55"/>
          <p:cNvSpPr/>
          <p:nvPr/>
        </p:nvSpPr>
        <p:spPr>
          <a:xfrm>
            <a:off x="7471800" y="2973550"/>
            <a:ext cx="1518600" cy="138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Firewall Rules: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Only Allow :80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Block :2576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Block :22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5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Firewalls</a:t>
            </a:r>
            <a:endParaRPr/>
          </a:p>
        </p:txBody>
      </p:sp>
      <p:pic>
        <p:nvPicPr>
          <p:cNvPr id="875" name="Google Shape;87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8575" y="1853850"/>
            <a:ext cx="4990443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876" name="Google Shape;876;p56"/>
          <p:cNvSpPr txBox="1"/>
          <p:nvPr/>
        </p:nvSpPr>
        <p:spPr>
          <a:xfrm>
            <a:off x="0" y="4838700"/>
            <a:ext cx="9144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https://cdn.shortpixel.ai/client/q_lossy,ret_img/https://firewall.firm.in/wp-content/uploads/2018/09/Firewall_Banner.jpg</a:t>
            </a:r>
            <a:endParaRPr sz="6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5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firewall?</a:t>
            </a:r>
            <a:endParaRPr/>
          </a:p>
        </p:txBody>
      </p:sp>
      <p:pic>
        <p:nvPicPr>
          <p:cNvPr id="882" name="Google Shape;882;p57"/>
          <p:cNvPicPr preferRelativeResize="0"/>
          <p:nvPr/>
        </p:nvPicPr>
        <p:blipFill rotWithShape="1">
          <a:blip r:embed="rId3">
            <a:alphaModFix/>
          </a:blip>
          <a:srcRect b="0" l="0" r="0" t="33665"/>
          <a:stretch/>
        </p:blipFill>
        <p:spPr>
          <a:xfrm>
            <a:off x="2360162" y="1853850"/>
            <a:ext cx="4423675" cy="299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3" name="Google Shape;883;p57"/>
          <p:cNvSpPr txBox="1"/>
          <p:nvPr/>
        </p:nvSpPr>
        <p:spPr>
          <a:xfrm>
            <a:off x="0" y="4838700"/>
            <a:ext cx="9144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google.com</a:t>
            </a:r>
            <a:endParaRPr sz="6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firewall?</a:t>
            </a:r>
            <a:endParaRPr/>
          </a:p>
        </p:txBody>
      </p:sp>
      <p:sp>
        <p:nvSpPr>
          <p:cNvPr id="889" name="Google Shape;889;p58"/>
          <p:cNvSpPr txBox="1"/>
          <p:nvPr/>
        </p:nvSpPr>
        <p:spPr>
          <a:xfrm>
            <a:off x="0" y="4838700"/>
            <a:ext cx="9144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https://www.cisco.com/c/en/us/products/security/firewalls/what-is-a-firewall.html</a:t>
            </a:r>
            <a:endParaRPr sz="600"/>
          </a:p>
        </p:txBody>
      </p:sp>
      <p:pic>
        <p:nvPicPr>
          <p:cNvPr id="890" name="Google Shape;89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163" y="1853850"/>
            <a:ext cx="7589673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5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firewall?</a:t>
            </a:r>
            <a:endParaRPr/>
          </a:p>
        </p:txBody>
      </p:sp>
      <p:sp>
        <p:nvSpPr>
          <p:cNvPr id="896" name="Google Shape;896;p5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firewall is a network security device that monitors incoming and outgoing network traffic and decides whether to allow or block specific traffic based on a defined set of security rules.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Examples on Servers: iptables, ipfw, pf (packet filter), Windows Firewall.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Capabilities: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Blacklist: explicitly block some content (illegal to block by IP in competitions)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Whitelist: explicitly allow some content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Filter by protocol (transport layer)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Conduct packet inspection (application layer)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perform some capabilities of a router.</a:t>
            </a:r>
            <a:endParaRPr/>
          </a:p>
        </p:txBody>
      </p:sp>
      <p:sp>
        <p:nvSpPr>
          <p:cNvPr id="897" name="Google Shape;897;p59"/>
          <p:cNvSpPr txBox="1"/>
          <p:nvPr/>
        </p:nvSpPr>
        <p:spPr>
          <a:xfrm>
            <a:off x="0" y="4838700"/>
            <a:ext cx="9144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https://www.cisco.com/c/en/us/products/security/firewalls/what-is-a-firewall.html</a:t>
            </a:r>
            <a:endParaRPr sz="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6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Firewalls Used in Lab</a:t>
            </a:r>
            <a:endParaRPr/>
          </a:p>
        </p:txBody>
      </p:sp>
      <p:sp>
        <p:nvSpPr>
          <p:cNvPr id="903" name="Google Shape;903;p60"/>
          <p:cNvSpPr txBox="1"/>
          <p:nvPr>
            <p:ph idx="2" type="body"/>
          </p:nvPr>
        </p:nvSpPr>
        <p:spPr>
          <a:xfrm>
            <a:off x="5174225" y="1352625"/>
            <a:ext cx="33744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Linux - </a:t>
            </a:r>
            <a:r>
              <a:rPr b="1" lang="en" u="sng"/>
              <a:t>i</a:t>
            </a:r>
            <a:r>
              <a:rPr b="1" lang="en" u="sng"/>
              <a:t>ptables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Used with the </a:t>
            </a:r>
            <a:r>
              <a:rPr b="1" lang="en"/>
              <a:t>“iptables” command</a:t>
            </a:r>
            <a:r>
              <a:rPr lang="en"/>
              <a:t>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Primarily filters communication by </a:t>
            </a:r>
            <a:r>
              <a:rPr b="1" lang="en"/>
              <a:t>ip address</a:t>
            </a:r>
            <a:r>
              <a:rPr lang="en"/>
              <a:t> and </a:t>
            </a:r>
            <a:r>
              <a:rPr b="1" lang="en"/>
              <a:t>port</a:t>
            </a:r>
            <a:r>
              <a:rPr lang="en"/>
              <a:t>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filter by packet content.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u="sng"/>
              <a:t>Windows - Windows Firewall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Used with the </a:t>
            </a:r>
            <a:r>
              <a:rPr b="1" lang="en"/>
              <a:t>Windows Firewall application</a:t>
            </a:r>
            <a:r>
              <a:rPr lang="en"/>
              <a:t>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Primarily manages communication of </a:t>
            </a:r>
            <a:r>
              <a:rPr b="1" lang="en"/>
              <a:t>applications</a:t>
            </a:r>
            <a:r>
              <a:rPr lang="en"/>
              <a:t> on a system.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filter by ip address and port.</a:t>
            </a:r>
            <a:endParaRPr/>
          </a:p>
        </p:txBody>
      </p:sp>
      <p:sp>
        <p:nvSpPr>
          <p:cNvPr id="904" name="Google Shape;904;p60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iptables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Windows Firewall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6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Example</a:t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1090025" y="2935300"/>
            <a:ext cx="1125000" cy="792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17"/>
          <p:cNvCxnSpPr/>
          <p:nvPr/>
        </p:nvCxnSpPr>
        <p:spPr>
          <a:xfrm>
            <a:off x="1395275" y="392110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7"/>
          <p:cNvCxnSpPr/>
          <p:nvPr/>
        </p:nvCxnSpPr>
        <p:spPr>
          <a:xfrm>
            <a:off x="1652525" y="373360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Google Shape;113;p17"/>
          <p:cNvSpPr/>
          <p:nvPr/>
        </p:nvSpPr>
        <p:spPr>
          <a:xfrm>
            <a:off x="2311450" y="281200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/>
          <p:cNvSpPr/>
          <p:nvPr/>
        </p:nvSpPr>
        <p:spPr>
          <a:xfrm>
            <a:off x="6321625" y="2935300"/>
            <a:ext cx="1125000" cy="792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" name="Google Shape;115;p17"/>
          <p:cNvCxnSpPr/>
          <p:nvPr/>
        </p:nvCxnSpPr>
        <p:spPr>
          <a:xfrm>
            <a:off x="6626875" y="392110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7"/>
          <p:cNvCxnSpPr/>
          <p:nvPr/>
        </p:nvCxnSpPr>
        <p:spPr>
          <a:xfrm>
            <a:off x="6884125" y="373360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17"/>
          <p:cNvSpPr/>
          <p:nvPr/>
        </p:nvSpPr>
        <p:spPr>
          <a:xfrm>
            <a:off x="7543050" y="281200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7"/>
          <p:cNvSpPr/>
          <p:nvPr/>
        </p:nvSpPr>
        <p:spPr>
          <a:xfrm>
            <a:off x="3904088" y="29111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" name="Google Shape;119;p17"/>
          <p:cNvCxnSpPr>
            <a:stCxn id="113" idx="2"/>
            <a:endCxn id="118" idx="2"/>
          </p:cNvCxnSpPr>
          <p:nvPr/>
        </p:nvCxnSpPr>
        <p:spPr>
          <a:xfrm rot="-5400000">
            <a:off x="2961100" y="2974000"/>
            <a:ext cx="554700" cy="1339500"/>
          </a:xfrm>
          <a:prstGeom prst="curvedConnector4">
            <a:avLst>
              <a:gd fmla="val -42929" name="adj1"/>
              <a:gd fmla="val 5940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17"/>
          <p:cNvCxnSpPr>
            <a:stCxn id="117" idx="0"/>
            <a:endCxn id="118" idx="0"/>
          </p:cNvCxnSpPr>
          <p:nvPr/>
        </p:nvCxnSpPr>
        <p:spPr>
          <a:xfrm rot="5400000">
            <a:off x="6244200" y="1810300"/>
            <a:ext cx="554400" cy="2557800"/>
          </a:xfrm>
          <a:prstGeom prst="curvedConnector4">
            <a:avLst>
              <a:gd fmla="val -42952" name="adj1"/>
              <a:gd fmla="val 6777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6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915" name="Google Shape;915;p6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lab, you will: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be learning how to manipulate availability to improve security. 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gain experience setting up services on both Windows Server and Linux(Ubuntu)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learn how to configure the default firewalls of both systems.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6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Linux - iptables</a:t>
            </a:r>
            <a:endParaRPr/>
          </a:p>
        </p:txBody>
      </p:sp>
      <p:sp>
        <p:nvSpPr>
          <p:cNvPr id="921" name="Google Shape;921;p63"/>
          <p:cNvSpPr txBox="1"/>
          <p:nvPr>
            <p:ph idx="1" type="body"/>
          </p:nvPr>
        </p:nvSpPr>
        <p:spPr>
          <a:xfrm>
            <a:off x="729450" y="1853850"/>
            <a:ext cx="7688700" cy="31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iptables has tables, and within each table there are chains</a:t>
            </a:r>
            <a:br>
              <a:rPr lang="en"/>
            </a:br>
            <a:r>
              <a:rPr lang="en"/>
              <a:t>Default chains are INPUT, OUTPUT, and FORWARD.</a:t>
            </a:r>
            <a:br>
              <a:rPr lang="en"/>
            </a:br>
            <a:br>
              <a:rPr lang="en"/>
            </a:br>
            <a:r>
              <a:rPr lang="en"/>
              <a:t>Chains execute firewall filtering from top to bottom.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Sample commands: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/>
              <a:t>i</a:t>
            </a:r>
            <a:r>
              <a:rPr lang="en"/>
              <a:t>ptables -P INPUT DROP #changes the policy for the INPUT chain to DROP, </a:t>
            </a:r>
            <a:br>
              <a:rPr lang="en"/>
            </a:br>
            <a:r>
              <a:rPr lang="en"/>
              <a:t>			which means that any rule not specify is automatically a block rule.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/>
              <a:t>i</a:t>
            </a:r>
            <a:r>
              <a:rPr lang="en"/>
              <a:t>ptables -A OUTPUT -i lo -j ACCEPT #allows all outbound connections to localhost.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iptables -I INPUT -s 130.85.300.4 -p tcp --dport 25 -j DROP #blocks access to SMTP from the IP.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6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Windows - Windows Firewall</a:t>
            </a:r>
            <a:endParaRPr/>
          </a:p>
        </p:txBody>
      </p:sp>
      <p:sp>
        <p:nvSpPr>
          <p:cNvPr id="927" name="Google Shape;927;p6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Found in Windows FIrewall, which can be searched for in the system.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Does exist.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rules do not execute in order, simply by allow or block.  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6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...okay, bye!</a:t>
            </a:r>
            <a:endParaRPr/>
          </a:p>
        </p:txBody>
      </p:sp>
      <p:pic>
        <p:nvPicPr>
          <p:cNvPr id="933" name="Google Shape;933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1988" y="1853850"/>
            <a:ext cx="5880036" cy="328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Example</a:t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1090025" y="2935300"/>
            <a:ext cx="1125000" cy="792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7" name="Google Shape;127;p18"/>
          <p:cNvCxnSpPr/>
          <p:nvPr/>
        </p:nvCxnSpPr>
        <p:spPr>
          <a:xfrm>
            <a:off x="1395275" y="392110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18"/>
          <p:cNvCxnSpPr/>
          <p:nvPr/>
        </p:nvCxnSpPr>
        <p:spPr>
          <a:xfrm>
            <a:off x="1652525" y="373360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18"/>
          <p:cNvSpPr/>
          <p:nvPr/>
        </p:nvSpPr>
        <p:spPr>
          <a:xfrm>
            <a:off x="2311450" y="281200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6321625" y="2935300"/>
            <a:ext cx="1125000" cy="792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1" name="Google Shape;131;p18"/>
          <p:cNvCxnSpPr/>
          <p:nvPr/>
        </p:nvCxnSpPr>
        <p:spPr>
          <a:xfrm>
            <a:off x="6626875" y="392110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8"/>
          <p:cNvCxnSpPr/>
          <p:nvPr/>
        </p:nvCxnSpPr>
        <p:spPr>
          <a:xfrm>
            <a:off x="6884125" y="373360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18"/>
          <p:cNvSpPr/>
          <p:nvPr/>
        </p:nvSpPr>
        <p:spPr>
          <a:xfrm>
            <a:off x="7543050" y="281200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3904088" y="29111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5" name="Google Shape;135;p18"/>
          <p:cNvCxnSpPr>
            <a:stCxn id="129" idx="2"/>
            <a:endCxn id="134" idx="2"/>
          </p:cNvCxnSpPr>
          <p:nvPr/>
        </p:nvCxnSpPr>
        <p:spPr>
          <a:xfrm rot="-5400000">
            <a:off x="2961100" y="2974000"/>
            <a:ext cx="554700" cy="1339500"/>
          </a:xfrm>
          <a:prstGeom prst="curvedConnector4">
            <a:avLst>
              <a:gd fmla="val -42929" name="adj1"/>
              <a:gd fmla="val 5940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8"/>
          <p:cNvCxnSpPr>
            <a:stCxn id="133" idx="0"/>
            <a:endCxn id="134" idx="0"/>
          </p:cNvCxnSpPr>
          <p:nvPr/>
        </p:nvCxnSpPr>
        <p:spPr>
          <a:xfrm rot="5400000">
            <a:off x="6244200" y="1810300"/>
            <a:ext cx="554400" cy="2557800"/>
          </a:xfrm>
          <a:prstGeom prst="curvedConnector4">
            <a:avLst>
              <a:gd fmla="val -42952" name="adj1"/>
              <a:gd fmla="val 6777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Example</a:t>
            </a:r>
            <a:endParaRPr/>
          </a:p>
        </p:txBody>
      </p:sp>
      <p:sp>
        <p:nvSpPr>
          <p:cNvPr id="142" name="Google Shape;142;p19"/>
          <p:cNvSpPr/>
          <p:nvPr/>
        </p:nvSpPr>
        <p:spPr>
          <a:xfrm>
            <a:off x="1088225" y="2935300"/>
            <a:ext cx="1125000" cy="792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19"/>
          <p:cNvCxnSpPr/>
          <p:nvPr/>
        </p:nvCxnSpPr>
        <p:spPr>
          <a:xfrm>
            <a:off x="1393475" y="392110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9"/>
          <p:cNvCxnSpPr/>
          <p:nvPr/>
        </p:nvCxnSpPr>
        <p:spPr>
          <a:xfrm>
            <a:off x="1650725" y="373360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19"/>
          <p:cNvSpPr/>
          <p:nvPr/>
        </p:nvSpPr>
        <p:spPr>
          <a:xfrm>
            <a:off x="2309650" y="281200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6319825" y="2935300"/>
            <a:ext cx="1125000" cy="792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9"/>
          <p:cNvCxnSpPr/>
          <p:nvPr/>
        </p:nvCxnSpPr>
        <p:spPr>
          <a:xfrm>
            <a:off x="6625075" y="392110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9"/>
          <p:cNvCxnSpPr/>
          <p:nvPr/>
        </p:nvCxnSpPr>
        <p:spPr>
          <a:xfrm>
            <a:off x="6882325" y="373360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" name="Google Shape;149;p19"/>
          <p:cNvSpPr/>
          <p:nvPr/>
        </p:nvSpPr>
        <p:spPr>
          <a:xfrm>
            <a:off x="7541250" y="281200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9"/>
          <p:cNvSpPr/>
          <p:nvPr/>
        </p:nvSpPr>
        <p:spPr>
          <a:xfrm>
            <a:off x="3902288" y="29111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1" name="Google Shape;151;p19"/>
          <p:cNvCxnSpPr>
            <a:stCxn id="145" idx="2"/>
            <a:endCxn id="150" idx="2"/>
          </p:cNvCxnSpPr>
          <p:nvPr/>
        </p:nvCxnSpPr>
        <p:spPr>
          <a:xfrm rot="-5400000">
            <a:off x="2959300" y="2974000"/>
            <a:ext cx="554700" cy="1339500"/>
          </a:xfrm>
          <a:prstGeom prst="curvedConnector4">
            <a:avLst>
              <a:gd fmla="val -42929" name="adj1"/>
              <a:gd fmla="val 5940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9"/>
          <p:cNvCxnSpPr>
            <a:stCxn id="149" idx="0"/>
            <a:endCxn id="150" idx="0"/>
          </p:cNvCxnSpPr>
          <p:nvPr/>
        </p:nvCxnSpPr>
        <p:spPr>
          <a:xfrm rot="5400000">
            <a:off x="6242400" y="1810300"/>
            <a:ext cx="554400" cy="2557800"/>
          </a:xfrm>
          <a:prstGeom prst="curvedConnector4">
            <a:avLst>
              <a:gd fmla="val -42952" name="adj1"/>
              <a:gd fmla="val 6777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19"/>
          <p:cNvSpPr txBox="1"/>
          <p:nvPr>
            <p:ph type="title"/>
          </p:nvPr>
        </p:nvSpPr>
        <p:spPr>
          <a:xfrm>
            <a:off x="313500" y="416135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is the easiest way to protect good users?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Example</a:t>
            </a:r>
            <a:endParaRPr/>
          </a:p>
        </p:txBody>
      </p:sp>
      <p:sp>
        <p:nvSpPr>
          <p:cNvPr id="159" name="Google Shape;159;p20"/>
          <p:cNvSpPr/>
          <p:nvPr/>
        </p:nvSpPr>
        <p:spPr>
          <a:xfrm>
            <a:off x="1090025" y="2935300"/>
            <a:ext cx="1125000" cy="792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" name="Google Shape;160;p20"/>
          <p:cNvCxnSpPr/>
          <p:nvPr/>
        </p:nvCxnSpPr>
        <p:spPr>
          <a:xfrm>
            <a:off x="1395275" y="392110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20"/>
          <p:cNvCxnSpPr/>
          <p:nvPr/>
        </p:nvCxnSpPr>
        <p:spPr>
          <a:xfrm>
            <a:off x="1652525" y="373360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20"/>
          <p:cNvSpPr/>
          <p:nvPr/>
        </p:nvSpPr>
        <p:spPr>
          <a:xfrm>
            <a:off x="2311450" y="281200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0"/>
          <p:cNvSpPr/>
          <p:nvPr/>
        </p:nvSpPr>
        <p:spPr>
          <a:xfrm>
            <a:off x="6321625" y="2935300"/>
            <a:ext cx="1125000" cy="792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" name="Google Shape;164;p20"/>
          <p:cNvCxnSpPr/>
          <p:nvPr/>
        </p:nvCxnSpPr>
        <p:spPr>
          <a:xfrm>
            <a:off x="6626875" y="392110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20"/>
          <p:cNvCxnSpPr/>
          <p:nvPr/>
        </p:nvCxnSpPr>
        <p:spPr>
          <a:xfrm>
            <a:off x="6884125" y="373360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0"/>
          <p:cNvSpPr/>
          <p:nvPr/>
        </p:nvSpPr>
        <p:spPr>
          <a:xfrm>
            <a:off x="7543050" y="281200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0"/>
          <p:cNvSpPr/>
          <p:nvPr/>
        </p:nvSpPr>
        <p:spPr>
          <a:xfrm>
            <a:off x="3904088" y="29111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8" name="Google Shape;168;p20"/>
          <p:cNvCxnSpPr>
            <a:endCxn id="167" idx="2"/>
          </p:cNvCxnSpPr>
          <p:nvPr/>
        </p:nvCxnSpPr>
        <p:spPr>
          <a:xfrm flipH="1" rot="10800000">
            <a:off x="3527242" y="3366549"/>
            <a:ext cx="381000" cy="182400"/>
          </a:xfrm>
          <a:prstGeom prst="curvedConnector3">
            <a:avLst>
              <a:gd fmla="val 3936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20"/>
          <p:cNvCxnSpPr>
            <a:stCxn id="166" idx="0"/>
            <a:endCxn id="167" idx="0"/>
          </p:cNvCxnSpPr>
          <p:nvPr/>
        </p:nvCxnSpPr>
        <p:spPr>
          <a:xfrm rot="5400000">
            <a:off x="6244200" y="1810300"/>
            <a:ext cx="554400" cy="2557800"/>
          </a:xfrm>
          <a:prstGeom prst="curvedConnector4">
            <a:avLst>
              <a:gd fmla="val -42952" name="adj1"/>
              <a:gd fmla="val 6777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0"/>
          <p:cNvCxnSpPr/>
          <p:nvPr/>
        </p:nvCxnSpPr>
        <p:spPr>
          <a:xfrm>
            <a:off x="2568700" y="3921100"/>
            <a:ext cx="411900" cy="238500"/>
          </a:xfrm>
          <a:prstGeom prst="curvedConnector3">
            <a:avLst>
              <a:gd fmla="val 2718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0"/>
          <p:cNvSpPr/>
          <p:nvPr/>
        </p:nvSpPr>
        <p:spPr>
          <a:xfrm>
            <a:off x="2980613" y="4095200"/>
            <a:ext cx="107136" cy="150012"/>
          </a:xfrm>
          <a:prstGeom prst="irregularSeal1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3420113" y="3476075"/>
            <a:ext cx="107136" cy="150012"/>
          </a:xfrm>
          <a:prstGeom prst="irregularSeal1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Preliminary Example</a:t>
            </a:r>
            <a:endParaRPr/>
          </a:p>
        </p:txBody>
      </p:sp>
      <p:sp>
        <p:nvSpPr>
          <p:cNvPr id="178" name="Google Shape;178;p21"/>
          <p:cNvSpPr/>
          <p:nvPr/>
        </p:nvSpPr>
        <p:spPr>
          <a:xfrm>
            <a:off x="1090025" y="2935300"/>
            <a:ext cx="1125000" cy="792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9" name="Google Shape;179;p21"/>
          <p:cNvCxnSpPr/>
          <p:nvPr/>
        </p:nvCxnSpPr>
        <p:spPr>
          <a:xfrm>
            <a:off x="1395275" y="392110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21"/>
          <p:cNvCxnSpPr/>
          <p:nvPr/>
        </p:nvCxnSpPr>
        <p:spPr>
          <a:xfrm>
            <a:off x="1652525" y="373360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21"/>
          <p:cNvSpPr/>
          <p:nvPr/>
        </p:nvSpPr>
        <p:spPr>
          <a:xfrm>
            <a:off x="2311450" y="281200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/>
          <p:nvPr/>
        </p:nvSpPr>
        <p:spPr>
          <a:xfrm>
            <a:off x="6321625" y="2935300"/>
            <a:ext cx="1125000" cy="792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3" name="Google Shape;183;p21"/>
          <p:cNvCxnSpPr/>
          <p:nvPr/>
        </p:nvCxnSpPr>
        <p:spPr>
          <a:xfrm>
            <a:off x="6626875" y="3921100"/>
            <a:ext cx="51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1"/>
          <p:cNvCxnSpPr/>
          <p:nvPr/>
        </p:nvCxnSpPr>
        <p:spPr>
          <a:xfrm>
            <a:off x="6884125" y="3733600"/>
            <a:ext cx="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" name="Google Shape;185;p21"/>
          <p:cNvSpPr/>
          <p:nvPr/>
        </p:nvSpPr>
        <p:spPr>
          <a:xfrm>
            <a:off x="7543050" y="2812000"/>
            <a:ext cx="514500" cy="1109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1"/>
          <p:cNvSpPr/>
          <p:nvPr/>
        </p:nvSpPr>
        <p:spPr>
          <a:xfrm>
            <a:off x="3904088" y="2911113"/>
            <a:ext cx="1339416" cy="9108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7" name="Google Shape;187;p21"/>
          <p:cNvCxnSpPr>
            <a:endCxn id="186" idx="2"/>
          </p:cNvCxnSpPr>
          <p:nvPr/>
        </p:nvCxnSpPr>
        <p:spPr>
          <a:xfrm flipH="1" rot="10800000">
            <a:off x="3527242" y="3366549"/>
            <a:ext cx="381000" cy="182400"/>
          </a:xfrm>
          <a:prstGeom prst="curvedConnector3">
            <a:avLst>
              <a:gd fmla="val 3936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21"/>
          <p:cNvCxnSpPr>
            <a:stCxn id="185" idx="0"/>
            <a:endCxn id="186" idx="0"/>
          </p:cNvCxnSpPr>
          <p:nvPr/>
        </p:nvCxnSpPr>
        <p:spPr>
          <a:xfrm rot="5400000">
            <a:off x="6244200" y="1810300"/>
            <a:ext cx="554400" cy="2557800"/>
          </a:xfrm>
          <a:prstGeom prst="curvedConnector4">
            <a:avLst>
              <a:gd fmla="val -42952" name="adj1"/>
              <a:gd fmla="val 6777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1"/>
          <p:cNvCxnSpPr/>
          <p:nvPr/>
        </p:nvCxnSpPr>
        <p:spPr>
          <a:xfrm>
            <a:off x="2568700" y="3921100"/>
            <a:ext cx="411900" cy="238500"/>
          </a:xfrm>
          <a:prstGeom prst="curvedConnector3">
            <a:avLst>
              <a:gd fmla="val 2718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0" name="Google Shape;190;p21"/>
          <p:cNvSpPr/>
          <p:nvPr/>
        </p:nvSpPr>
        <p:spPr>
          <a:xfrm>
            <a:off x="2980613" y="4095200"/>
            <a:ext cx="107136" cy="150012"/>
          </a:xfrm>
          <a:prstGeom prst="irregularSeal1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1"/>
          <p:cNvSpPr/>
          <p:nvPr/>
        </p:nvSpPr>
        <p:spPr>
          <a:xfrm>
            <a:off x="3420113" y="3476075"/>
            <a:ext cx="107136" cy="150012"/>
          </a:xfrm>
          <a:prstGeom prst="irregularSeal1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